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notesMasterIdLst>
    <p:notesMasterId r:id="rId12"/>
  </p:notesMasterIdLst>
  <p:handoutMasterIdLst>
    <p:handoutMasterId r:id="rId13"/>
  </p:handoutMasterIdLst>
  <p:sldIdLst>
    <p:sldId id="256" r:id="rId2"/>
    <p:sldId id="265" r:id="rId3"/>
    <p:sldId id="257" r:id="rId4"/>
    <p:sldId id="258" r:id="rId5"/>
    <p:sldId id="266" r:id="rId6"/>
    <p:sldId id="259" r:id="rId7"/>
    <p:sldId id="260"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136115-ECD4-4386-A372-B26835E27F2F}" v="38" dt="2024-11-02T21:11:59.7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69" autoAdjust="0"/>
  </p:normalViewPr>
  <p:slideViewPr>
    <p:cSldViewPr snapToGrid="0">
      <p:cViewPr varScale="1">
        <p:scale>
          <a:sx n="64" d="100"/>
          <a:sy n="64" d="100"/>
        </p:scale>
        <p:origin x="978" y="7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94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E601234-3CE1-91A0-7860-2C85B4E3C3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39820FF6-7E6A-F729-B1C8-3F3E2CFFEED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2A7382F-D7FA-4824-A5A9-CFF69A859E9F}" type="datetimeFigureOut">
              <a:rPr lang="en-GB" smtClean="0"/>
              <a:t>06/11/2024</a:t>
            </a:fld>
            <a:endParaRPr lang="en-GB"/>
          </a:p>
        </p:txBody>
      </p:sp>
      <p:sp>
        <p:nvSpPr>
          <p:cNvPr id="4" name="Footer Placeholder 3">
            <a:extLst>
              <a:ext uri="{FF2B5EF4-FFF2-40B4-BE49-F238E27FC236}">
                <a16:creationId xmlns:a16="http://schemas.microsoft.com/office/drawing/2014/main" id="{588EF279-ACFD-0595-91E6-314BEF1FBC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CB5D1BA-3888-1E69-5B38-267A5EB003F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0DA7B8C-2543-43EA-B7CE-E5D3394A7105}" type="slidenum">
              <a:rPr lang="en-GB" smtClean="0"/>
              <a:t>‹#›</a:t>
            </a:fld>
            <a:endParaRPr lang="en-GB"/>
          </a:p>
        </p:txBody>
      </p:sp>
    </p:spTree>
    <p:extLst>
      <p:ext uri="{BB962C8B-B14F-4D97-AF65-F5344CB8AC3E}">
        <p14:creationId xmlns:p14="http://schemas.microsoft.com/office/powerpoint/2010/main" val="2555275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8A37F9-7709-430D-BA1B-6B0832D1F600}" type="datetimeFigureOut">
              <a:rPr lang="en-GB" smtClean="0"/>
              <a:t>06/11/2024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92C0C8-ECA0-4E2E-82C9-9023203F8F36}" type="slidenum">
              <a:rPr lang="en-GB" smtClean="0"/>
              <a:t>‹#›</a:t>
            </a:fld>
            <a:endParaRPr lang="en-GB"/>
          </a:p>
        </p:txBody>
      </p:sp>
    </p:spTree>
    <p:extLst>
      <p:ext uri="{BB962C8B-B14F-4D97-AF65-F5344CB8AC3E}">
        <p14:creationId xmlns:p14="http://schemas.microsoft.com/office/powerpoint/2010/main" val="1828813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F92C0C8-ECA0-4E2E-82C9-9023203F8F36}" type="slidenum">
              <a:rPr lang="en-GB" smtClean="0"/>
              <a:t>4</a:t>
            </a:fld>
            <a:endParaRPr lang="en-GB"/>
          </a:p>
        </p:txBody>
      </p:sp>
    </p:spTree>
    <p:extLst>
      <p:ext uri="{BB962C8B-B14F-4D97-AF65-F5344CB8AC3E}">
        <p14:creationId xmlns:p14="http://schemas.microsoft.com/office/powerpoint/2010/main" val="231058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8E770-44AE-47D5-B4B1-71BEC9A9D725}"/>
              </a:ext>
            </a:extLst>
          </p:cNvPr>
          <p:cNvSpPr>
            <a:spLocks noGrp="1"/>
          </p:cNvSpPr>
          <p:nvPr>
            <p:ph type="ctrTitle"/>
          </p:nvPr>
        </p:nvSpPr>
        <p:spPr>
          <a:xfrm>
            <a:off x="841248" y="663960"/>
            <a:ext cx="9456049" cy="3594112"/>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4CA91C7-81A9-46F3-B0F4-D9AB8808514E}"/>
              </a:ext>
            </a:extLst>
          </p:cNvPr>
          <p:cNvSpPr>
            <a:spLocks noGrp="1"/>
          </p:cNvSpPr>
          <p:nvPr>
            <p:ph type="subTitle" idx="1"/>
          </p:nvPr>
        </p:nvSpPr>
        <p:spPr>
          <a:xfrm>
            <a:off x="841248" y="4667581"/>
            <a:ext cx="9456049" cy="1197387"/>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1AA648C8-9681-4994-B52A-1A8BC79127E1}"/>
              </a:ext>
            </a:extLst>
          </p:cNvPr>
          <p:cNvSpPr>
            <a:spLocks noGrp="1"/>
          </p:cNvSpPr>
          <p:nvPr>
            <p:ph type="dt" sz="half" idx="10"/>
          </p:nvPr>
        </p:nvSpPr>
        <p:spPr>
          <a:xfrm>
            <a:off x="841248" y="6102693"/>
            <a:ext cx="2743200" cy="365125"/>
          </a:xfrm>
        </p:spPr>
        <p:txBody>
          <a:bodyPr/>
          <a:lstStyle/>
          <a:p>
            <a:fld id="{AE3425CA-4B9D-4420-BB9E-C250DB30E421}" type="datetime1">
              <a:rPr lang="en-US" smtClean="0"/>
              <a:t>11/6/2024</a:t>
            </a:fld>
            <a:endParaRPr lang="en-US"/>
          </a:p>
        </p:txBody>
      </p:sp>
      <p:sp>
        <p:nvSpPr>
          <p:cNvPr id="5" name="Footer Placeholder 4">
            <a:extLst>
              <a:ext uri="{FF2B5EF4-FFF2-40B4-BE49-F238E27FC236}">
                <a16:creationId xmlns:a16="http://schemas.microsoft.com/office/drawing/2014/main" id="{6677F203-CB10-488B-82DC-9D0571A5EE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2B2E9B-C8B7-4716-9D05-265A04246E05}"/>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7" name="Straight Connector 6">
            <a:extLst>
              <a:ext uri="{FF2B5EF4-FFF2-40B4-BE49-F238E27FC236}">
                <a16:creationId xmlns:a16="http://schemas.microsoft.com/office/drawing/2014/main" id="{9EED8031-DD67-43C6-94A0-646636C95560}"/>
              </a:ext>
            </a:extLst>
          </p:cNvPr>
          <p:cNvCxnSpPr>
            <a:cxnSpLocks/>
          </p:cNvCxnSpPr>
          <p:nvPr/>
        </p:nvCxnSpPr>
        <p:spPr>
          <a:xfrm>
            <a:off x="360154" y="4495800"/>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501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C3B3-C67F-4C48-A663-EF010429E7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4C4B3F-B3CB-4CF0-AEC8-1893A6A27E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46D005-2B71-4325-A646-A2278C3A2EAA}"/>
              </a:ext>
            </a:extLst>
          </p:cNvPr>
          <p:cNvSpPr>
            <a:spLocks noGrp="1"/>
          </p:cNvSpPr>
          <p:nvPr>
            <p:ph type="dt" sz="half" idx="10"/>
          </p:nvPr>
        </p:nvSpPr>
        <p:spPr/>
        <p:txBody>
          <a:bodyPr/>
          <a:lstStyle/>
          <a:p>
            <a:fld id="{6A14B861-3779-4E37-8DF0-E9EB3EA96210}" type="datetime1">
              <a:rPr lang="en-US" smtClean="0"/>
              <a:t>11/6/2024</a:t>
            </a:fld>
            <a:endParaRPr lang="en-US"/>
          </a:p>
        </p:txBody>
      </p:sp>
      <p:sp>
        <p:nvSpPr>
          <p:cNvPr id="5" name="Footer Placeholder 4">
            <a:extLst>
              <a:ext uri="{FF2B5EF4-FFF2-40B4-BE49-F238E27FC236}">
                <a16:creationId xmlns:a16="http://schemas.microsoft.com/office/drawing/2014/main" id="{DB356B01-AE16-42EF-B970-5CAF0C891C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BF9BE2-24F4-4F83-8E64-4307C9794E17}"/>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598904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601120-856A-4F01-B7C1-D87A1E5F8150}"/>
              </a:ext>
            </a:extLst>
          </p:cNvPr>
          <p:cNvSpPr>
            <a:spLocks noGrp="1"/>
          </p:cNvSpPr>
          <p:nvPr>
            <p:ph type="title" orient="vert"/>
          </p:nvPr>
        </p:nvSpPr>
        <p:spPr>
          <a:xfrm>
            <a:off x="7874324" y="552782"/>
            <a:ext cx="2620891" cy="529472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9D62358-C84C-4947-B826-FF738422EA5B}"/>
              </a:ext>
            </a:extLst>
          </p:cNvPr>
          <p:cNvSpPr>
            <a:spLocks noGrp="1"/>
          </p:cNvSpPr>
          <p:nvPr>
            <p:ph type="body" orient="vert" idx="1"/>
          </p:nvPr>
        </p:nvSpPr>
        <p:spPr>
          <a:xfrm>
            <a:off x="838200" y="552782"/>
            <a:ext cx="6803155" cy="529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7971139-AA1A-46DB-B793-17FB8E6E8A77}"/>
              </a:ext>
            </a:extLst>
          </p:cNvPr>
          <p:cNvSpPr>
            <a:spLocks noGrp="1"/>
          </p:cNvSpPr>
          <p:nvPr>
            <p:ph type="dt" sz="half" idx="10"/>
          </p:nvPr>
        </p:nvSpPr>
        <p:spPr/>
        <p:txBody>
          <a:bodyPr/>
          <a:lstStyle/>
          <a:p>
            <a:fld id="{53E38388-E864-4553-9937-AE9FC5E50CFC}" type="datetime1">
              <a:rPr lang="en-US" smtClean="0"/>
              <a:t>11/6/2024</a:t>
            </a:fld>
            <a:endParaRPr lang="en-US"/>
          </a:p>
        </p:txBody>
      </p:sp>
      <p:sp>
        <p:nvSpPr>
          <p:cNvPr id="5" name="Footer Placeholder 4">
            <a:extLst>
              <a:ext uri="{FF2B5EF4-FFF2-40B4-BE49-F238E27FC236}">
                <a16:creationId xmlns:a16="http://schemas.microsoft.com/office/drawing/2014/main" id="{1B2E06F6-0FE2-40FB-BFEE-010C22293D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BA7B1B-13A1-41BA-B924-FD11450C14E7}"/>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404149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42B9A-9384-46B2-8B4F-B9C2035CAB1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B413CF4-CD0B-4F3C-A1CE-1BA3EFDEEB5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C1DE659-17B0-4F70-8F1C-93BF4DB64390}"/>
              </a:ext>
            </a:extLst>
          </p:cNvPr>
          <p:cNvSpPr>
            <a:spLocks noGrp="1"/>
          </p:cNvSpPr>
          <p:nvPr>
            <p:ph type="dt" sz="half" idx="10"/>
          </p:nvPr>
        </p:nvSpPr>
        <p:spPr/>
        <p:txBody>
          <a:bodyPr/>
          <a:lstStyle/>
          <a:p>
            <a:fld id="{62751E1E-C50D-4FD4-8B1E-ECD78340D9AB}" type="datetime1">
              <a:rPr lang="en-US" smtClean="0"/>
              <a:t>11/6/2024</a:t>
            </a:fld>
            <a:endParaRPr lang="en-US"/>
          </a:p>
        </p:txBody>
      </p:sp>
      <p:sp>
        <p:nvSpPr>
          <p:cNvPr id="5" name="Footer Placeholder 4">
            <a:extLst>
              <a:ext uri="{FF2B5EF4-FFF2-40B4-BE49-F238E27FC236}">
                <a16:creationId xmlns:a16="http://schemas.microsoft.com/office/drawing/2014/main" id="{37AB0750-AB4E-4FCF-9B52-BC954760B9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466B99-C716-4464-B695-623F4C5A9D9B}"/>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416838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2233A-AD59-4FB1-A1CA-AABFAE040805}"/>
              </a:ext>
            </a:extLst>
          </p:cNvPr>
          <p:cNvSpPr>
            <a:spLocks noGrp="1"/>
          </p:cNvSpPr>
          <p:nvPr>
            <p:ph type="title"/>
          </p:nvPr>
        </p:nvSpPr>
        <p:spPr>
          <a:xfrm>
            <a:off x="841249" y="552782"/>
            <a:ext cx="9538428" cy="3714417"/>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A656964-650B-4E87-9541-0E659DEC0365}"/>
              </a:ext>
            </a:extLst>
          </p:cNvPr>
          <p:cNvSpPr>
            <a:spLocks noGrp="1"/>
          </p:cNvSpPr>
          <p:nvPr>
            <p:ph type="body" idx="1"/>
          </p:nvPr>
        </p:nvSpPr>
        <p:spPr>
          <a:xfrm>
            <a:off x="841249" y="4672584"/>
            <a:ext cx="9538428" cy="1143802"/>
          </a:xfrm>
        </p:spPr>
        <p:txBody>
          <a:bodyPr>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000"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21BB50-DF4A-47B5-A3AD-18712A3AD40E}"/>
              </a:ext>
            </a:extLst>
          </p:cNvPr>
          <p:cNvSpPr>
            <a:spLocks noGrp="1"/>
          </p:cNvSpPr>
          <p:nvPr>
            <p:ph type="dt" sz="half" idx="10"/>
          </p:nvPr>
        </p:nvSpPr>
        <p:spPr/>
        <p:txBody>
          <a:bodyPr/>
          <a:lstStyle/>
          <a:p>
            <a:fld id="{43C83AFB-9E54-459E-8C6D-0913AC3BA5D7}" type="datetime1">
              <a:rPr lang="en-US" smtClean="0"/>
              <a:t>11/6/2024</a:t>
            </a:fld>
            <a:endParaRPr lang="en-US"/>
          </a:p>
        </p:txBody>
      </p:sp>
      <p:sp>
        <p:nvSpPr>
          <p:cNvPr id="5" name="Footer Placeholder 4">
            <a:extLst>
              <a:ext uri="{FF2B5EF4-FFF2-40B4-BE49-F238E27FC236}">
                <a16:creationId xmlns:a16="http://schemas.microsoft.com/office/drawing/2014/main" id="{3CDF59B3-D1B8-4A51-AD6E-868C5BF6F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CA779-6272-4A15-A566-20C4E9A60D47}"/>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7" name="Straight Connector 6">
            <a:extLst>
              <a:ext uri="{FF2B5EF4-FFF2-40B4-BE49-F238E27FC236}">
                <a16:creationId xmlns:a16="http://schemas.microsoft.com/office/drawing/2014/main" id="{F0B86E8F-91EA-4626-BCA8-3B4973C7C9D6}"/>
              </a:ext>
            </a:extLst>
          </p:cNvPr>
          <p:cNvCxnSpPr>
            <a:cxnSpLocks/>
          </p:cNvCxnSpPr>
          <p:nvPr/>
        </p:nvCxnSpPr>
        <p:spPr>
          <a:xfrm>
            <a:off x="360154" y="4495800"/>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66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2A00-5BBD-436C-BB6D-CE650FC46202}"/>
              </a:ext>
            </a:extLst>
          </p:cNvPr>
          <p:cNvSpPr>
            <a:spLocks noGrp="1"/>
          </p:cNvSpPr>
          <p:nvPr>
            <p:ph type="title"/>
          </p:nvPr>
        </p:nvSpPr>
        <p:spPr>
          <a:xfrm>
            <a:off x="841248" y="552783"/>
            <a:ext cx="9683871" cy="132588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DFB3E2E-F3C4-4CDD-9138-86AE7A1B566D}"/>
              </a:ext>
            </a:extLst>
          </p:cNvPr>
          <p:cNvSpPr>
            <a:spLocks noGrp="1"/>
          </p:cNvSpPr>
          <p:nvPr>
            <p:ph sz="half" idx="1"/>
          </p:nvPr>
        </p:nvSpPr>
        <p:spPr>
          <a:xfrm>
            <a:off x="841248" y="2108362"/>
            <a:ext cx="4507926" cy="37216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795CD01-B639-46B6-B53D-18FE1E39AF50}"/>
              </a:ext>
            </a:extLst>
          </p:cNvPr>
          <p:cNvSpPr>
            <a:spLocks noGrp="1"/>
          </p:cNvSpPr>
          <p:nvPr>
            <p:ph sz="half" idx="2"/>
          </p:nvPr>
        </p:nvSpPr>
        <p:spPr>
          <a:xfrm>
            <a:off x="5699171" y="2108362"/>
            <a:ext cx="4825948" cy="37216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396E34C3-86AC-48F9-92A4-F17BFAF9EF06}"/>
              </a:ext>
            </a:extLst>
          </p:cNvPr>
          <p:cNvSpPr>
            <a:spLocks noGrp="1"/>
          </p:cNvSpPr>
          <p:nvPr>
            <p:ph type="dt" sz="half" idx="10"/>
          </p:nvPr>
        </p:nvSpPr>
        <p:spPr/>
        <p:txBody>
          <a:bodyPr/>
          <a:lstStyle/>
          <a:p>
            <a:fld id="{F10144B6-0CA7-46BA-A00B-1E68E5C3ED0C}" type="datetime1">
              <a:rPr lang="en-US" smtClean="0"/>
              <a:t>11/6/2024</a:t>
            </a:fld>
            <a:endParaRPr lang="en-US"/>
          </a:p>
        </p:txBody>
      </p:sp>
      <p:sp>
        <p:nvSpPr>
          <p:cNvPr id="6" name="Footer Placeholder 5">
            <a:extLst>
              <a:ext uri="{FF2B5EF4-FFF2-40B4-BE49-F238E27FC236}">
                <a16:creationId xmlns:a16="http://schemas.microsoft.com/office/drawing/2014/main" id="{275D6A29-C51F-4654-82AD-04056FA6C7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21EEB6-57E6-40E7-9702-1D5999B505DC}"/>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8" name="Straight Connector 7">
            <a:extLst>
              <a:ext uri="{FF2B5EF4-FFF2-40B4-BE49-F238E27FC236}">
                <a16:creationId xmlns:a16="http://schemas.microsoft.com/office/drawing/2014/main" id="{F929C81A-4806-44FF-99D8-13A65B2D066F}"/>
              </a:ext>
            </a:extLst>
          </p:cNvPr>
          <p:cNvCxnSpPr>
            <a:cxnSpLocks/>
          </p:cNvCxnSpPr>
          <p:nvPr/>
        </p:nvCxnSpPr>
        <p:spPr>
          <a:xfrm>
            <a:off x="375523" y="2004012"/>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8DDCF9-5353-4B5F-8565-8C27F795A4BF}"/>
              </a:ext>
            </a:extLst>
          </p:cNvPr>
          <p:cNvCxnSpPr>
            <a:cxnSpLocks/>
          </p:cNvCxnSpPr>
          <p:nvPr/>
        </p:nvCxnSpPr>
        <p:spPr>
          <a:xfrm>
            <a:off x="5563342" y="2004012"/>
            <a:ext cx="0" cy="404869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5487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0D1A9-BF08-4C6D-805E-244B234EE852}"/>
              </a:ext>
            </a:extLst>
          </p:cNvPr>
          <p:cNvSpPr>
            <a:spLocks noGrp="1"/>
          </p:cNvSpPr>
          <p:nvPr>
            <p:ph type="title"/>
          </p:nvPr>
        </p:nvSpPr>
        <p:spPr>
          <a:xfrm>
            <a:off x="841248" y="557784"/>
            <a:ext cx="943957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920C1D8-0907-4FDB-BFAD-36E14AF98D81}"/>
              </a:ext>
            </a:extLst>
          </p:cNvPr>
          <p:cNvSpPr>
            <a:spLocks noGrp="1"/>
          </p:cNvSpPr>
          <p:nvPr>
            <p:ph type="body" idx="1"/>
          </p:nvPr>
        </p:nvSpPr>
        <p:spPr>
          <a:xfrm>
            <a:off x="841248" y="2114185"/>
            <a:ext cx="4438887" cy="693761"/>
          </a:xfrm>
        </p:spPr>
        <p:txBody>
          <a:bodyPr anchor="b">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400"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6A4441-5FC3-4F86-8ADE-ED90424DB9B8}"/>
              </a:ext>
            </a:extLst>
          </p:cNvPr>
          <p:cNvSpPr>
            <a:spLocks noGrp="1"/>
          </p:cNvSpPr>
          <p:nvPr>
            <p:ph sz="half" idx="2"/>
          </p:nvPr>
        </p:nvSpPr>
        <p:spPr>
          <a:xfrm>
            <a:off x="841248" y="2900451"/>
            <a:ext cx="4438887" cy="30285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3CEB34D-DB36-47E0-AE2C-FBEBA272076E}"/>
              </a:ext>
            </a:extLst>
          </p:cNvPr>
          <p:cNvSpPr>
            <a:spLocks noGrp="1"/>
          </p:cNvSpPr>
          <p:nvPr>
            <p:ph type="body" sz="quarter" idx="3"/>
          </p:nvPr>
        </p:nvSpPr>
        <p:spPr>
          <a:xfrm>
            <a:off x="5795090" y="2114185"/>
            <a:ext cx="4485728" cy="693761"/>
          </a:xfrm>
        </p:spPr>
        <p:txBody>
          <a:bodyPr anchor="b">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400"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056219-D498-410D-8F2C-03045AE48016}"/>
              </a:ext>
            </a:extLst>
          </p:cNvPr>
          <p:cNvSpPr>
            <a:spLocks noGrp="1"/>
          </p:cNvSpPr>
          <p:nvPr>
            <p:ph sz="quarter" idx="4"/>
          </p:nvPr>
        </p:nvSpPr>
        <p:spPr>
          <a:xfrm>
            <a:off x="5795090" y="2900451"/>
            <a:ext cx="4485730" cy="30285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8DC9AD-F6B8-44D0-8169-84553C1F92C9}"/>
              </a:ext>
            </a:extLst>
          </p:cNvPr>
          <p:cNvSpPr>
            <a:spLocks noGrp="1"/>
          </p:cNvSpPr>
          <p:nvPr>
            <p:ph type="dt" sz="half" idx="10"/>
          </p:nvPr>
        </p:nvSpPr>
        <p:spPr/>
        <p:txBody>
          <a:bodyPr/>
          <a:lstStyle/>
          <a:p>
            <a:fld id="{0051F549-537C-41EC-B9CC-5B6A9AC2A6A7}" type="datetime1">
              <a:rPr lang="en-US" smtClean="0"/>
              <a:t>11/6/2024</a:t>
            </a:fld>
            <a:endParaRPr lang="en-US"/>
          </a:p>
        </p:txBody>
      </p:sp>
      <p:sp>
        <p:nvSpPr>
          <p:cNvPr id="8" name="Footer Placeholder 7">
            <a:extLst>
              <a:ext uri="{FF2B5EF4-FFF2-40B4-BE49-F238E27FC236}">
                <a16:creationId xmlns:a16="http://schemas.microsoft.com/office/drawing/2014/main" id="{FF9985ED-7382-4F00-845D-4F27841B5D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A2CC25-9EC7-4706-9BD4-5E20C4B33200}"/>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12" name="Straight Connector 11">
            <a:extLst>
              <a:ext uri="{FF2B5EF4-FFF2-40B4-BE49-F238E27FC236}">
                <a16:creationId xmlns:a16="http://schemas.microsoft.com/office/drawing/2014/main" id="{4DBC7D26-1B30-46B8-8221-09886FA3D030}"/>
              </a:ext>
            </a:extLst>
          </p:cNvPr>
          <p:cNvCxnSpPr>
            <a:cxnSpLocks/>
          </p:cNvCxnSpPr>
          <p:nvPr/>
        </p:nvCxnSpPr>
        <p:spPr>
          <a:xfrm>
            <a:off x="375523" y="2004012"/>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4186A75-E140-4995-A8BB-89B5ACE678D2}"/>
              </a:ext>
            </a:extLst>
          </p:cNvPr>
          <p:cNvCxnSpPr>
            <a:cxnSpLocks/>
          </p:cNvCxnSpPr>
          <p:nvPr/>
        </p:nvCxnSpPr>
        <p:spPr>
          <a:xfrm>
            <a:off x="5563342" y="2004012"/>
            <a:ext cx="0" cy="404869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43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221C2-B85F-435F-8DF3-C714A5472B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99FE38-24D5-4D5F-A92E-E4F8B23FB7FC}"/>
              </a:ext>
            </a:extLst>
          </p:cNvPr>
          <p:cNvSpPr>
            <a:spLocks noGrp="1"/>
          </p:cNvSpPr>
          <p:nvPr>
            <p:ph type="dt" sz="half" idx="10"/>
          </p:nvPr>
        </p:nvSpPr>
        <p:spPr/>
        <p:txBody>
          <a:bodyPr/>
          <a:lstStyle/>
          <a:p>
            <a:fld id="{952F8D56-3D0E-48B8-8218-1F3A06A96C62}" type="datetime1">
              <a:rPr lang="en-US" smtClean="0"/>
              <a:t>11/6/2024</a:t>
            </a:fld>
            <a:endParaRPr lang="en-US"/>
          </a:p>
        </p:txBody>
      </p:sp>
      <p:sp>
        <p:nvSpPr>
          <p:cNvPr id="4" name="Footer Placeholder 3">
            <a:extLst>
              <a:ext uri="{FF2B5EF4-FFF2-40B4-BE49-F238E27FC236}">
                <a16:creationId xmlns:a16="http://schemas.microsoft.com/office/drawing/2014/main" id="{E629DF69-BE29-4038-9744-17BFC57B88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B9496F-64EC-46E7-97F0-BCB7E79F820A}"/>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2518668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9F19E0-8FE3-45E8-A227-D74EEF1A6322}"/>
              </a:ext>
            </a:extLst>
          </p:cNvPr>
          <p:cNvSpPr>
            <a:spLocks noGrp="1"/>
          </p:cNvSpPr>
          <p:nvPr>
            <p:ph type="dt" sz="half" idx="10"/>
          </p:nvPr>
        </p:nvSpPr>
        <p:spPr/>
        <p:txBody>
          <a:bodyPr/>
          <a:lstStyle/>
          <a:p>
            <a:fld id="{E8EC309E-27D4-401F-A74A-DEA16C7B51DC}" type="datetime1">
              <a:rPr lang="en-US" smtClean="0"/>
              <a:t>11/6/2024</a:t>
            </a:fld>
            <a:endParaRPr lang="en-US"/>
          </a:p>
        </p:txBody>
      </p:sp>
      <p:sp>
        <p:nvSpPr>
          <p:cNvPr id="3" name="Footer Placeholder 2">
            <a:extLst>
              <a:ext uri="{FF2B5EF4-FFF2-40B4-BE49-F238E27FC236}">
                <a16:creationId xmlns:a16="http://schemas.microsoft.com/office/drawing/2014/main" id="{ABFB1926-56F3-40BC-A03F-62B969419E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FFE2B6-07A4-4AA0-9BCE-204E13DA447E}"/>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792962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6266A-CB24-44C5-B2E8-011420844A17}"/>
              </a:ext>
            </a:extLst>
          </p:cNvPr>
          <p:cNvSpPr>
            <a:spLocks noGrp="1"/>
          </p:cNvSpPr>
          <p:nvPr>
            <p:ph type="title"/>
          </p:nvPr>
        </p:nvSpPr>
        <p:spPr>
          <a:xfrm>
            <a:off x="841248" y="549283"/>
            <a:ext cx="4603963" cy="2572489"/>
          </a:xfrm>
        </p:spPr>
        <p:txBody>
          <a:bodyPr anchor="ctr">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39DBD1-7133-47A5-A771-2CEA18533491}"/>
              </a:ext>
            </a:extLst>
          </p:cNvPr>
          <p:cNvSpPr>
            <a:spLocks noGrp="1"/>
          </p:cNvSpPr>
          <p:nvPr>
            <p:ph idx="1"/>
          </p:nvPr>
        </p:nvSpPr>
        <p:spPr>
          <a:xfrm>
            <a:off x="5870796" y="549283"/>
            <a:ext cx="4455517" cy="5319704"/>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576A729F-B24D-424E-B067-003B0601F259}"/>
              </a:ext>
            </a:extLst>
          </p:cNvPr>
          <p:cNvSpPr>
            <a:spLocks noGrp="1"/>
          </p:cNvSpPr>
          <p:nvPr>
            <p:ph type="body" sz="half" idx="2"/>
          </p:nvPr>
        </p:nvSpPr>
        <p:spPr>
          <a:xfrm>
            <a:off x="841248" y="3296498"/>
            <a:ext cx="4603963" cy="2572489"/>
          </a:xfrm>
        </p:spPr>
        <p:txBody>
          <a:bodyPr>
            <a:normAutofit/>
          </a:bodyPr>
          <a:lstStyle>
            <a:lvl1pPr marL="0" indent="0">
              <a:buNone/>
              <a:defRPr lang="en-US" sz="2000"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A7323-5497-426C-9DD9-3CF69E88EC38}"/>
              </a:ext>
            </a:extLst>
          </p:cNvPr>
          <p:cNvSpPr>
            <a:spLocks noGrp="1"/>
          </p:cNvSpPr>
          <p:nvPr>
            <p:ph type="dt" sz="half" idx="10"/>
          </p:nvPr>
        </p:nvSpPr>
        <p:spPr/>
        <p:txBody>
          <a:bodyPr/>
          <a:lstStyle/>
          <a:p>
            <a:fld id="{6DEA2B81-2BC3-42D7-B67D-05C685AA80AD}" type="datetime1">
              <a:rPr lang="en-US" smtClean="0"/>
              <a:t>11/6/2024</a:t>
            </a:fld>
            <a:endParaRPr lang="en-US"/>
          </a:p>
        </p:txBody>
      </p:sp>
      <p:sp>
        <p:nvSpPr>
          <p:cNvPr id="6" name="Footer Placeholder 5">
            <a:extLst>
              <a:ext uri="{FF2B5EF4-FFF2-40B4-BE49-F238E27FC236}">
                <a16:creationId xmlns:a16="http://schemas.microsoft.com/office/drawing/2014/main" id="{45FD7667-4D25-40AF-9D6D-FCB2C21E8E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650918-EDF8-47A5-BEA8-AC9A7A1536DE}"/>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1077828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5D2B-FAFB-4BC9-A917-610FDCD0B859}"/>
              </a:ext>
            </a:extLst>
          </p:cNvPr>
          <p:cNvSpPr>
            <a:spLocks noGrp="1"/>
          </p:cNvSpPr>
          <p:nvPr>
            <p:ph type="title"/>
          </p:nvPr>
        </p:nvSpPr>
        <p:spPr>
          <a:xfrm>
            <a:off x="841249" y="552782"/>
            <a:ext cx="4608576" cy="2569464"/>
          </a:xfrm>
        </p:spPr>
        <p:txBody>
          <a:bodyPr anchor="ctr">
            <a:noAutofit/>
          </a:bodyPr>
          <a:lstStyle>
            <a:lvl1pPr algn="l" defTabSz="914400" rtl="0" eaLnBrk="1" latinLnBrk="0" hangingPunct="1">
              <a:lnSpc>
                <a:spcPct val="90000"/>
              </a:lnSpc>
              <a:spcBef>
                <a:spcPct val="0"/>
              </a:spcBef>
              <a:buNone/>
              <a:defRPr lang="en-US" sz="4400"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226A694-5302-42BE-8A7A-6007C10F8F70}"/>
              </a:ext>
            </a:extLst>
          </p:cNvPr>
          <p:cNvSpPr>
            <a:spLocks noGrp="1"/>
          </p:cNvSpPr>
          <p:nvPr>
            <p:ph type="pic" idx="1"/>
          </p:nvPr>
        </p:nvSpPr>
        <p:spPr>
          <a:xfrm>
            <a:off x="5825952" y="552783"/>
            <a:ext cx="4663440" cy="53082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8E4481C-81D6-4329-8203-70B3FCC3F8FE}"/>
              </a:ext>
            </a:extLst>
          </p:cNvPr>
          <p:cNvSpPr>
            <a:spLocks noGrp="1"/>
          </p:cNvSpPr>
          <p:nvPr>
            <p:ph type="body" sz="half" idx="2"/>
          </p:nvPr>
        </p:nvSpPr>
        <p:spPr>
          <a:xfrm>
            <a:off x="841249" y="3300984"/>
            <a:ext cx="4608576" cy="2569464"/>
          </a:xfrm>
        </p:spPr>
        <p:txBody>
          <a:bodyPr>
            <a:normAutofit/>
          </a:bodyPr>
          <a:lstStyle>
            <a:lvl1pPr marL="0" indent="0">
              <a:buNone/>
              <a:defRPr lang="en-US" sz="2000"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AD6C12-26C4-4DF7-B013-56D0849AC7DE}"/>
              </a:ext>
            </a:extLst>
          </p:cNvPr>
          <p:cNvSpPr>
            <a:spLocks noGrp="1"/>
          </p:cNvSpPr>
          <p:nvPr>
            <p:ph type="dt" sz="half" idx="10"/>
          </p:nvPr>
        </p:nvSpPr>
        <p:spPr/>
        <p:txBody>
          <a:bodyPr/>
          <a:lstStyle/>
          <a:p>
            <a:fld id="{F0DB8F2B-E487-4905-B553-FB649F2B6F23}" type="datetime1">
              <a:rPr lang="en-US" smtClean="0"/>
              <a:t>11/6/2024</a:t>
            </a:fld>
            <a:endParaRPr lang="en-US"/>
          </a:p>
        </p:txBody>
      </p:sp>
      <p:sp>
        <p:nvSpPr>
          <p:cNvPr id="6" name="Footer Placeholder 5">
            <a:extLst>
              <a:ext uri="{FF2B5EF4-FFF2-40B4-BE49-F238E27FC236}">
                <a16:creationId xmlns:a16="http://schemas.microsoft.com/office/drawing/2014/main" id="{5CE2F307-FB97-40EC-8517-E6F351B3DA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C1B397-305A-42B7-A763-829634B939A9}"/>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2243811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4BD48A-4D17-4225-AC4D-67B4C686C55D}"/>
              </a:ext>
            </a:extLst>
          </p:cNvPr>
          <p:cNvSpPr>
            <a:spLocks noGrp="1"/>
          </p:cNvSpPr>
          <p:nvPr>
            <p:ph type="title"/>
          </p:nvPr>
        </p:nvSpPr>
        <p:spPr>
          <a:xfrm>
            <a:off x="841248" y="552782"/>
            <a:ext cx="94890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7F14A2B-77AF-4E51-B0C1-0D361EF81A2C}"/>
              </a:ext>
            </a:extLst>
          </p:cNvPr>
          <p:cNvSpPr>
            <a:spLocks noGrp="1"/>
          </p:cNvSpPr>
          <p:nvPr>
            <p:ph type="body" idx="1"/>
          </p:nvPr>
        </p:nvSpPr>
        <p:spPr>
          <a:xfrm>
            <a:off x="841248" y="2096199"/>
            <a:ext cx="9489000" cy="37473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239C2F5-57CA-4152-A766-8F877538FB16}"/>
              </a:ext>
            </a:extLst>
          </p:cNvPr>
          <p:cNvSpPr>
            <a:spLocks noGrp="1"/>
          </p:cNvSpPr>
          <p:nvPr>
            <p:ph type="dt" sz="half" idx="2"/>
          </p:nvPr>
        </p:nvSpPr>
        <p:spPr>
          <a:xfrm>
            <a:off x="841248" y="6102693"/>
            <a:ext cx="2743200" cy="365125"/>
          </a:xfrm>
          <a:prstGeom prst="rect">
            <a:avLst/>
          </a:prstGeom>
        </p:spPr>
        <p:txBody>
          <a:bodyPr vert="horz" lIns="91440" tIns="45720" rIns="91440" bIns="45720" rtlCol="0" anchor="ctr"/>
          <a:lstStyle>
            <a:lvl1pPr algn="l">
              <a:defRPr lang="en-US" sz="1000" b="1" kern="1200" cap="all" spc="300" baseline="0" smtClean="0">
                <a:solidFill>
                  <a:schemeClr val="tx1"/>
                </a:solidFill>
                <a:latin typeface="+mn-lt"/>
                <a:ea typeface="+mn-ea"/>
                <a:cs typeface="+mn-cs"/>
              </a:defRPr>
            </a:lvl1pPr>
          </a:lstStyle>
          <a:p>
            <a:fld id="{6EF7C3A7-D6F6-4D38-A7C3-B72967BB81A6}" type="datetime1">
              <a:rPr lang="en-US" smtClean="0"/>
              <a:t>11/6/2024</a:t>
            </a:fld>
            <a:endParaRPr lang="en-US"/>
          </a:p>
        </p:txBody>
      </p:sp>
      <p:sp>
        <p:nvSpPr>
          <p:cNvPr id="5" name="Footer Placeholder 4">
            <a:extLst>
              <a:ext uri="{FF2B5EF4-FFF2-40B4-BE49-F238E27FC236}">
                <a16:creationId xmlns:a16="http://schemas.microsoft.com/office/drawing/2014/main" id="{A1225FB5-D02B-4BB9-8B8B-D1A11CFE8961}"/>
              </a:ext>
            </a:extLst>
          </p:cNvPr>
          <p:cNvSpPr>
            <a:spLocks noGrp="1"/>
          </p:cNvSpPr>
          <p:nvPr>
            <p:ph type="ftr" sz="quarter" idx="3"/>
          </p:nvPr>
        </p:nvSpPr>
        <p:spPr>
          <a:xfrm rot="5400000">
            <a:off x="9234260" y="2427620"/>
            <a:ext cx="4114800" cy="365125"/>
          </a:xfrm>
          <a:prstGeom prst="rect">
            <a:avLst/>
          </a:prstGeom>
        </p:spPr>
        <p:txBody>
          <a:bodyPr vert="horz" lIns="91440" tIns="45720" rIns="91440" bIns="45720" rtlCol="0" anchor="ctr"/>
          <a:lstStyle>
            <a:lvl1pPr algn="l">
              <a:defRPr lang="en-US" sz="1000" b="1" kern="1200" cap="all" spc="300" baseline="0">
                <a:solidFill>
                  <a:schemeClr val="tx1"/>
                </a:solidFill>
                <a:latin typeface="+mn-lt"/>
                <a:ea typeface="+mn-ea"/>
                <a:cs typeface="+mn-cs"/>
              </a:defRPr>
            </a:lvl1pPr>
          </a:lstStyle>
          <a:p>
            <a:endParaRPr lang="en-US"/>
          </a:p>
        </p:txBody>
      </p:sp>
      <p:sp>
        <p:nvSpPr>
          <p:cNvPr id="6" name="Slide Number Placeholder 5">
            <a:extLst>
              <a:ext uri="{FF2B5EF4-FFF2-40B4-BE49-F238E27FC236}">
                <a16:creationId xmlns:a16="http://schemas.microsoft.com/office/drawing/2014/main" id="{EF6244FF-6F88-4090-A77F-499DF9AAEA8B}"/>
              </a:ext>
            </a:extLst>
          </p:cNvPr>
          <p:cNvSpPr>
            <a:spLocks noGrp="1"/>
          </p:cNvSpPr>
          <p:nvPr>
            <p:ph type="sldNum" sz="quarter" idx="4"/>
          </p:nvPr>
        </p:nvSpPr>
        <p:spPr>
          <a:xfrm>
            <a:off x="10815546" y="5878515"/>
            <a:ext cx="952229" cy="420381"/>
          </a:xfrm>
          <a:prstGeom prst="rect">
            <a:avLst/>
          </a:prstGeom>
        </p:spPr>
        <p:txBody>
          <a:bodyPr vert="horz" lIns="91440" tIns="45720" rIns="91440" bIns="45720" rtlCol="0" anchor="ctr"/>
          <a:lstStyle>
            <a:lvl1pPr algn="ctr">
              <a:defRPr lang="en-US" sz="3200" b="1" kern="1200" cap="all" spc="300" baseline="0" smtClean="0">
                <a:solidFill>
                  <a:schemeClr val="tx1"/>
                </a:solidFill>
                <a:latin typeface="+mn-lt"/>
                <a:ea typeface="+mn-ea"/>
                <a:cs typeface="+mn-cs"/>
              </a:defRPr>
            </a:lvl1pPr>
          </a:lstStyle>
          <a:p>
            <a:fld id="{6586042B-6341-4E38-A80C-926D3BB8AAC9}" type="slidenum">
              <a:rPr lang="en-US" smtClean="0"/>
              <a:t>‹#›</a:t>
            </a:fld>
            <a:endParaRPr lang="en-US"/>
          </a:p>
        </p:txBody>
      </p:sp>
      <p:sp>
        <p:nvSpPr>
          <p:cNvPr id="7" name="Rectangle 6">
            <a:extLst>
              <a:ext uri="{FF2B5EF4-FFF2-40B4-BE49-F238E27FC236}">
                <a16:creationId xmlns:a16="http://schemas.microsoft.com/office/drawing/2014/main" id="{F194AEDE-F25F-43E6-A2C4-7FFF41074990}"/>
              </a:ext>
            </a:extLst>
          </p:cNvPr>
          <p:cNvSpPr/>
          <p:nvPr/>
        </p:nvSpPr>
        <p:spPr>
          <a:xfrm>
            <a:off x="367744" y="334928"/>
            <a:ext cx="11456511" cy="6188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4C793C08-EF4C-422B-A728-6C717C47DF6F}"/>
              </a:ext>
            </a:extLst>
          </p:cNvPr>
          <p:cNvCxnSpPr>
            <a:cxnSpLocks/>
          </p:cNvCxnSpPr>
          <p:nvPr/>
        </p:nvCxnSpPr>
        <p:spPr>
          <a:xfrm>
            <a:off x="10748698" y="334928"/>
            <a:ext cx="0" cy="61881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E825BC6-56A8-46DE-8037-A9A577624B0D}"/>
              </a:ext>
            </a:extLst>
          </p:cNvPr>
          <p:cNvCxnSpPr>
            <a:cxnSpLocks/>
          </p:cNvCxnSpPr>
          <p:nvPr/>
        </p:nvCxnSpPr>
        <p:spPr>
          <a:xfrm>
            <a:off x="373060" y="6047437"/>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4043780"/>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68" r:id="rId6"/>
    <p:sldLayoutId id="2147483764" r:id="rId7"/>
    <p:sldLayoutId id="2147483765" r:id="rId8"/>
    <p:sldLayoutId id="2147483766" r:id="rId9"/>
    <p:sldLayoutId id="2147483767" r:id="rId10"/>
    <p:sldLayoutId id="214748376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30000"/>
        </a:lnSpc>
        <a:spcBef>
          <a:spcPts val="500"/>
        </a:spcBef>
        <a:buFont typeface="Arial" panose="020B0604020202020204" pitchFamily="34" charset="0"/>
        <a:buChar char="•"/>
        <a:defRPr sz="1600" kern="1200">
          <a:solidFill>
            <a:schemeClr val="tx1"/>
          </a:solidFill>
          <a:latin typeface="+mn-lt"/>
          <a:ea typeface="+mn-ea"/>
          <a:cs typeface="+mn-cs"/>
        </a:defRPr>
      </a:lvl3pPr>
      <a:lvl4pPr marL="1371600" indent="-228600" algn="l" defTabSz="914400" rtl="0" eaLnBrk="1" latinLnBrk="0" hangingPunct="1">
        <a:lnSpc>
          <a:spcPct val="130000"/>
        </a:lnSpc>
        <a:spcBef>
          <a:spcPts val="500"/>
        </a:spcBef>
        <a:buFont typeface="Arial" panose="020B0604020202020204" pitchFamily="34" charset="0"/>
        <a:buChar char="•"/>
        <a:defRPr sz="1400" kern="1200">
          <a:solidFill>
            <a:schemeClr val="tx1"/>
          </a:solidFill>
          <a:latin typeface="+mn-lt"/>
          <a:ea typeface="+mn-ea"/>
          <a:cs typeface="+mn-cs"/>
        </a:defRPr>
      </a:lvl4pPr>
      <a:lvl5pPr marL="1828800" indent="-228600" algn="l" defTabSz="914400" rtl="0" eaLnBrk="1" latinLnBrk="0" hangingPunct="1">
        <a:lnSpc>
          <a:spcPct val="13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 Id="rId9" Type="http://schemas.openxmlformats.org/officeDocument/2006/relationships/slide" Target="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new.haringey.gov.uk/housing/council-tenants/estate-parking-and-garages/parking-housing-estates" TargetMode="External"/><Relationship Id="rId2" Type="http://schemas.openxmlformats.org/officeDocument/2006/relationships/hyperlink" Target="https://www.wandsworth.gov.uk/parking/parking-permits/estates-parking/apply-for-an-estates-visitor-permit/" TargetMode="External"/><Relationship Id="rId1" Type="http://schemas.openxmlformats.org/officeDocument/2006/relationships/slideLayout" Target="../slideLayouts/slideLayout2.xml"/><Relationship Id="rId4" Type="http://schemas.openxmlformats.org/officeDocument/2006/relationships/hyperlink" Target="https://www.southwark.gov.uk/parking-streets-and-transport/parking-permits/estate-permit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Background Fill">
            <a:extLst>
              <a:ext uri="{FF2B5EF4-FFF2-40B4-BE49-F238E27FC236}">
                <a16:creationId xmlns:a16="http://schemas.microsoft.com/office/drawing/2014/main" id="{68CA250C-CF5A-4736-9249-D6111F7C5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Black">
            <a:extLst>
              <a:ext uri="{FF2B5EF4-FFF2-40B4-BE49-F238E27FC236}">
                <a16:creationId xmlns:a16="http://schemas.microsoft.com/office/drawing/2014/main" id="{56610276-AEC4-4F9F-8F19-EBC8B8B8F4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1F1290A-9554-05CA-78EE-0201BB647F3B}"/>
              </a:ext>
            </a:extLst>
          </p:cNvPr>
          <p:cNvPicPr>
            <a:picLocks noChangeAspect="1"/>
          </p:cNvPicPr>
          <p:nvPr/>
        </p:nvPicPr>
        <p:blipFill>
          <a:blip r:embed="rId2">
            <a:alphaModFix amt="40000"/>
          </a:blip>
          <a:srcRect t="24982" r="-1" b="-1"/>
          <a:stretch/>
        </p:blipFill>
        <p:spPr>
          <a:xfrm>
            <a:off x="20" y="10"/>
            <a:ext cx="12188932" cy="6857990"/>
          </a:xfrm>
          <a:prstGeom prst="rect">
            <a:avLst/>
          </a:prstGeom>
        </p:spPr>
      </p:pic>
      <p:sp>
        <p:nvSpPr>
          <p:cNvPr id="24" name="Main Frame">
            <a:extLst>
              <a:ext uri="{FF2B5EF4-FFF2-40B4-BE49-F238E27FC236}">
                <a16:creationId xmlns:a16="http://schemas.microsoft.com/office/drawing/2014/main" id="{F82D9B81-57D7-4F0C-AB92-6E390E4E1D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43B340-6A90-98B4-13DF-80CE4804E82C}"/>
              </a:ext>
            </a:extLst>
          </p:cNvPr>
          <p:cNvSpPr>
            <a:spLocks noGrp="1"/>
          </p:cNvSpPr>
          <p:nvPr>
            <p:ph type="ctrTitle"/>
          </p:nvPr>
        </p:nvSpPr>
        <p:spPr>
          <a:xfrm>
            <a:off x="841249" y="663959"/>
            <a:ext cx="6071154" cy="5048547"/>
          </a:xfrm>
        </p:spPr>
        <p:txBody>
          <a:bodyPr anchor="t">
            <a:normAutofit/>
          </a:bodyPr>
          <a:lstStyle/>
          <a:p>
            <a:r>
              <a:rPr lang="en-GB" sz="5000" dirty="0">
                <a:solidFill>
                  <a:srgbClr val="FFFFFF"/>
                </a:solidFill>
              </a:rPr>
              <a:t>Grahame Park The Strands Resident Association presentation for </a:t>
            </a:r>
            <a:br>
              <a:rPr lang="en-GB" sz="5000" dirty="0">
                <a:solidFill>
                  <a:srgbClr val="FFFFFF"/>
                </a:solidFill>
              </a:rPr>
            </a:br>
            <a:r>
              <a:rPr lang="en-GB" sz="5000" dirty="0">
                <a:solidFill>
                  <a:srgbClr val="FFFFFF"/>
                </a:solidFill>
              </a:rPr>
              <a:t>Estate Parking Permits</a:t>
            </a:r>
          </a:p>
        </p:txBody>
      </p:sp>
      <p:sp>
        <p:nvSpPr>
          <p:cNvPr id="3" name="Subtitle 2">
            <a:extLst>
              <a:ext uri="{FF2B5EF4-FFF2-40B4-BE49-F238E27FC236}">
                <a16:creationId xmlns:a16="http://schemas.microsoft.com/office/drawing/2014/main" id="{AEC86641-B18A-7BAE-300F-AA509FF049CE}"/>
              </a:ext>
            </a:extLst>
          </p:cNvPr>
          <p:cNvSpPr>
            <a:spLocks noGrp="1"/>
          </p:cNvSpPr>
          <p:nvPr>
            <p:ph type="subTitle" idx="1"/>
          </p:nvPr>
        </p:nvSpPr>
        <p:spPr>
          <a:xfrm>
            <a:off x="7637499" y="663959"/>
            <a:ext cx="2659798" cy="5048553"/>
          </a:xfrm>
        </p:spPr>
        <p:txBody>
          <a:bodyPr anchor="b">
            <a:normAutofit/>
          </a:bodyPr>
          <a:lstStyle/>
          <a:p>
            <a:r>
              <a:rPr lang="en-GB" dirty="0">
                <a:solidFill>
                  <a:srgbClr val="FFFFFF"/>
                </a:solidFill>
              </a:rPr>
              <a:t>The case for First parking permit for free applies to </a:t>
            </a:r>
          </a:p>
          <a:p>
            <a:r>
              <a:rPr lang="en-GB" dirty="0">
                <a:solidFill>
                  <a:srgbClr val="FFFFFF"/>
                </a:solidFill>
              </a:rPr>
              <a:t>Tenants, leaseholders and freeholders. </a:t>
            </a:r>
          </a:p>
        </p:txBody>
      </p:sp>
      <p:cxnSp>
        <p:nvCxnSpPr>
          <p:cNvPr id="26" name="Main Horizontal Connector">
            <a:extLst>
              <a:ext uri="{FF2B5EF4-FFF2-40B4-BE49-F238E27FC236}">
                <a16:creationId xmlns:a16="http://schemas.microsoft.com/office/drawing/2014/main" id="{AE3D1161-F2DF-43A9-8376-3DB1403155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1F444DC-2BF7-4689-B6E1-0F0D0E9C8D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277100" y="335783"/>
            <a:ext cx="0" cy="5711654"/>
          </a:xfrm>
          <a:prstGeom prst="line">
            <a:avLst/>
          </a:prstGeom>
          <a:ln w="12700">
            <a:solidFill>
              <a:srgbClr val="FFFFFF"/>
            </a:solidFill>
          </a:ln>
          <a:effectLst>
            <a:outerShdw blurRad="381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 name="Main Vertical Connector">
            <a:extLst>
              <a:ext uri="{FF2B5EF4-FFF2-40B4-BE49-F238E27FC236}">
                <a16:creationId xmlns:a16="http://schemas.microsoft.com/office/drawing/2014/main" id="{FF393DD8-555D-4D86-9600-299145E032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908161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4D591-3A05-957A-53C2-6253A9B502AA}"/>
              </a:ext>
            </a:extLst>
          </p:cNvPr>
          <p:cNvSpPr>
            <a:spLocks noGrp="1"/>
          </p:cNvSpPr>
          <p:nvPr>
            <p:ph type="title"/>
          </p:nvPr>
        </p:nvSpPr>
        <p:spPr/>
        <p:txBody>
          <a:bodyPr>
            <a:normAutofit/>
          </a:bodyPr>
          <a:lstStyle/>
          <a:p>
            <a:pPr marL="571500" indent="-571500">
              <a:buFont typeface="Arial" panose="020B0604020202020204" pitchFamily="34" charset="0"/>
              <a:buChar char="•"/>
            </a:pPr>
            <a:r>
              <a:rPr lang="en-GB" dirty="0"/>
              <a:t>A log of our steps and our next move </a:t>
            </a:r>
          </a:p>
        </p:txBody>
      </p:sp>
      <p:sp>
        <p:nvSpPr>
          <p:cNvPr id="3" name="Content Placeholder 2">
            <a:extLst>
              <a:ext uri="{FF2B5EF4-FFF2-40B4-BE49-F238E27FC236}">
                <a16:creationId xmlns:a16="http://schemas.microsoft.com/office/drawing/2014/main" id="{B4138C3C-1DA6-09C2-613A-524DF939A99C}"/>
              </a:ext>
            </a:extLst>
          </p:cNvPr>
          <p:cNvSpPr>
            <a:spLocks noGrp="1"/>
          </p:cNvSpPr>
          <p:nvPr>
            <p:ph idx="1"/>
          </p:nvPr>
        </p:nvSpPr>
        <p:spPr/>
        <p:txBody>
          <a:bodyPr/>
          <a:lstStyle/>
          <a:p>
            <a:r>
              <a:rPr lang="en-GB" dirty="0"/>
              <a:t>We have written formal letters</a:t>
            </a:r>
          </a:p>
          <a:p>
            <a:r>
              <a:rPr lang="en-GB" dirty="0"/>
              <a:t>We have attended Little Strand steering group, Barnet Homes, Highways, CPZ parking enforcement and Bugler collective engagement meetings </a:t>
            </a:r>
          </a:p>
          <a:p>
            <a:r>
              <a:rPr lang="en-GB" dirty="0"/>
              <a:t>Grahame Park The Strand Resident Association has held its second AGM meetings with Colindale North councillors and local MP.</a:t>
            </a:r>
          </a:p>
          <a:p>
            <a:r>
              <a:rPr lang="en-GB" dirty="0"/>
              <a:t>We have now proposed what we wish to happen next.</a:t>
            </a:r>
          </a:p>
        </p:txBody>
      </p:sp>
    </p:spTree>
    <p:extLst>
      <p:ext uri="{BB962C8B-B14F-4D97-AF65-F5344CB8AC3E}">
        <p14:creationId xmlns:p14="http://schemas.microsoft.com/office/powerpoint/2010/main" val="4088023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35159-BA96-5EBE-2762-8AA43E277FA9}"/>
              </a:ext>
            </a:extLst>
          </p:cNvPr>
          <p:cNvSpPr>
            <a:spLocks noGrp="1"/>
          </p:cNvSpPr>
          <p:nvPr>
            <p:ph type="title"/>
          </p:nvPr>
        </p:nvSpPr>
        <p:spPr>
          <a:xfrm>
            <a:off x="841248" y="552783"/>
            <a:ext cx="9489000" cy="1240954"/>
          </a:xfrm>
        </p:spPr>
        <p:txBody>
          <a:bodyPr/>
          <a:lstStyle/>
          <a:p>
            <a:pPr algn="ctr"/>
            <a:r>
              <a:rPr lang="en-GB" sz="4400" b="0" i="0" u="none" strike="noStrike" kern="1200" baseline="0" dirty="0">
                <a:solidFill>
                  <a:srgbClr val="000000"/>
                </a:solidFill>
                <a:latin typeface="Elephant" panose="02020904090505020303" pitchFamily="18" charset="0"/>
              </a:rPr>
              <a:t>CONTENTS</a:t>
            </a:r>
            <a:endParaRPr lang="en-GB" dirty="0"/>
          </a:p>
        </p:txBody>
      </p:sp>
      <p:sp>
        <p:nvSpPr>
          <p:cNvPr id="3" name="Content Placeholder 2">
            <a:extLst>
              <a:ext uri="{FF2B5EF4-FFF2-40B4-BE49-F238E27FC236}">
                <a16:creationId xmlns:a16="http://schemas.microsoft.com/office/drawing/2014/main" id="{33A4103F-5040-93B0-5B07-2BFF9B4C1BEC}"/>
              </a:ext>
            </a:extLst>
          </p:cNvPr>
          <p:cNvSpPr>
            <a:spLocks noGrp="1"/>
          </p:cNvSpPr>
          <p:nvPr>
            <p:ph idx="1"/>
          </p:nvPr>
        </p:nvSpPr>
        <p:spPr>
          <a:xfrm>
            <a:off x="841248" y="1793736"/>
            <a:ext cx="9489000" cy="4437087"/>
          </a:xfrm>
        </p:spPr>
        <p:txBody>
          <a:bodyPr>
            <a:normAutofit/>
          </a:bodyPr>
          <a:lstStyle/>
          <a:p>
            <a:pPr marL="0" indent="0">
              <a:buNone/>
            </a:pPr>
            <a:endParaRPr kumimoji="0" lang="en-GB" sz="2200" b="0" i="0" u="none" strike="noStrike" kern="1200" cap="none" spc="0" normalizeH="0" baseline="0" noProof="0" dirty="0">
              <a:ln>
                <a:noFill/>
              </a:ln>
              <a:solidFill>
                <a:prstClr val="black"/>
              </a:solidFill>
              <a:effectLst/>
              <a:uLnTx/>
              <a:uFillTx/>
              <a:latin typeface="Elephant"/>
              <a:ea typeface="+mj-ea"/>
              <a:cs typeface="+mj-cs"/>
            </a:endParaRPr>
          </a:p>
          <a:p>
            <a:pPr marL="742950" indent="-742950">
              <a:buFont typeface="+mj-lt"/>
              <a:buAutoNum type="arabicPeriod"/>
            </a:pPr>
            <a:endParaRPr kumimoji="0" lang="en-GB" sz="2200" b="0" i="0" u="none" strike="noStrike" kern="1200" cap="none" spc="0" normalizeH="0" baseline="0" noProof="0" dirty="0">
              <a:ln>
                <a:noFill/>
              </a:ln>
              <a:solidFill>
                <a:prstClr val="black"/>
              </a:solidFill>
              <a:effectLst/>
              <a:uLnTx/>
              <a:uFillTx/>
              <a:latin typeface="Elephant"/>
              <a:ea typeface="+mj-ea"/>
              <a:cs typeface="+mj-cs"/>
            </a:endParaRPr>
          </a:p>
          <a:p>
            <a:pPr marL="742950" indent="-742950">
              <a:buFont typeface="+mj-lt"/>
              <a:buAutoNum type="arabicPeriod"/>
            </a:pPr>
            <a:endParaRPr kumimoji="0" lang="en-GB" sz="4400" b="0" i="0" u="none" strike="noStrike" kern="1200" cap="none" spc="0" normalizeH="0" baseline="0" noProof="0" dirty="0">
              <a:ln>
                <a:noFill/>
              </a:ln>
              <a:solidFill>
                <a:prstClr val="black"/>
              </a:solidFill>
              <a:effectLst/>
              <a:uLnTx/>
              <a:uFillTx/>
              <a:latin typeface="Elephant"/>
              <a:ea typeface="+mj-ea"/>
              <a:cs typeface="+mj-cs"/>
            </a:endParaRPr>
          </a:p>
          <a:p>
            <a:pPr marL="742950" indent="-742950">
              <a:buFont typeface="+mj-lt"/>
              <a:buAutoNum type="arabicPeriod"/>
            </a:pPr>
            <a:endParaRPr kumimoji="0" lang="en-GB" sz="4400" b="0" i="0" u="none" strike="noStrike" kern="1200" cap="none" spc="0" normalizeH="0" baseline="0" noProof="0" dirty="0">
              <a:ln>
                <a:noFill/>
              </a:ln>
              <a:solidFill>
                <a:prstClr val="black"/>
              </a:solidFill>
              <a:effectLst/>
              <a:uLnTx/>
              <a:uFillTx/>
              <a:latin typeface="Elephant"/>
              <a:ea typeface="+mj-ea"/>
              <a:cs typeface="+mj-cs"/>
            </a:endParaRPr>
          </a:p>
          <a:p>
            <a:pPr marL="0" indent="0">
              <a:buNone/>
            </a:pPr>
            <a:endParaRPr kumimoji="0" lang="en-GB" sz="4400" b="0" i="0" u="none" strike="noStrike" kern="1200" cap="none" spc="0" normalizeH="0" baseline="0" noProof="0" dirty="0">
              <a:ln>
                <a:noFill/>
              </a:ln>
              <a:solidFill>
                <a:prstClr val="black"/>
              </a:solidFill>
              <a:effectLst/>
              <a:uLnTx/>
              <a:uFillTx/>
              <a:latin typeface="Elephant"/>
              <a:ea typeface="+mj-ea"/>
              <a:cs typeface="+mj-cs"/>
            </a:endParaRPr>
          </a:p>
        </p:txBody>
      </p:sp>
      <p:sp>
        <p:nvSpPr>
          <p:cNvPr id="7" name="TextBox 6">
            <a:extLst>
              <a:ext uri="{FF2B5EF4-FFF2-40B4-BE49-F238E27FC236}">
                <a16:creationId xmlns:a16="http://schemas.microsoft.com/office/drawing/2014/main" id="{CA59E3FF-8459-2922-5DC0-C212AC9A3083}"/>
              </a:ext>
            </a:extLst>
          </p:cNvPr>
          <p:cNvSpPr txBox="1"/>
          <p:nvPr/>
        </p:nvSpPr>
        <p:spPr>
          <a:xfrm>
            <a:off x="841249" y="1997839"/>
            <a:ext cx="9945284" cy="4093428"/>
          </a:xfrm>
          <a:prstGeom prst="rect">
            <a:avLst/>
          </a:prstGeom>
          <a:noFill/>
        </p:spPr>
        <p:txBody>
          <a:bodyPr wrap="square">
            <a:spAutoFit/>
          </a:bodyPr>
          <a:lstStyle/>
          <a:p>
            <a:pPr algn="ctr" rtl="0"/>
            <a:endParaRPr lang="en-GB" sz="1800" b="0" i="0" u="none" strike="noStrike" kern="1200" baseline="0" dirty="0">
              <a:solidFill>
                <a:srgbClr val="000000"/>
              </a:solidFill>
              <a:latin typeface="Elephant" panose="02020904090505020303" pitchFamily="18" charset="0"/>
            </a:endParaRPr>
          </a:p>
          <a:p>
            <a:pPr marL="514350" indent="-514350" rtl="0">
              <a:buSzPts val="4400"/>
              <a:buFont typeface="+mj-lt"/>
              <a:buAutoNum type="arabicPeriod"/>
            </a:pPr>
            <a:r>
              <a:rPr lang="en-GB" sz="2800" i="0" u="none" strike="noStrike" kern="1200" baseline="0" dirty="0">
                <a:solidFill>
                  <a:schemeClr val="tx1">
                    <a:lumMod val="75000"/>
                    <a:lumOff val="25000"/>
                  </a:schemeClr>
                </a:solidFill>
                <a:hlinkClick r:id="rId2" action="ppaction://hlinksldjump">
                  <a:extLst>
                    <a:ext uri="{A12FA001-AC4F-418D-AE19-62706E023703}">
                      <ahyp:hlinkClr xmlns:ahyp="http://schemas.microsoft.com/office/drawing/2018/hyperlinkcolor" val="tx"/>
                    </a:ext>
                  </a:extLst>
                </a:hlinkClick>
              </a:rPr>
              <a:t>Introduction</a:t>
            </a:r>
            <a:endParaRPr lang="en-GB" sz="2800" i="0" u="none" strike="noStrike" kern="1200" baseline="0" dirty="0">
              <a:solidFill>
                <a:schemeClr val="tx1">
                  <a:lumMod val="75000"/>
                  <a:lumOff val="25000"/>
                </a:schemeClr>
              </a:solidFill>
            </a:endParaRPr>
          </a:p>
          <a:p>
            <a:pPr marL="514350" indent="-514350" rtl="0">
              <a:buSzPts val="4400"/>
              <a:buFont typeface="+mj-lt"/>
              <a:buAutoNum type="arabicPeriod"/>
            </a:pPr>
            <a:r>
              <a:rPr lang="en-GB" sz="2800" i="0" u="none" strike="noStrike" kern="1200" baseline="0" dirty="0">
                <a:solidFill>
                  <a:schemeClr val="tx1">
                    <a:lumMod val="75000"/>
                    <a:lumOff val="25000"/>
                  </a:schemeClr>
                </a:solidFill>
                <a:hlinkClick r:id="rId3" action="ppaction://hlinksldjump">
                  <a:extLst>
                    <a:ext uri="{A12FA001-AC4F-418D-AE19-62706E023703}">
                      <ahyp:hlinkClr xmlns:ahyp="http://schemas.microsoft.com/office/drawing/2018/hyperlinkcolor" val="tx"/>
                    </a:ext>
                  </a:extLst>
                </a:hlinkClick>
              </a:rPr>
              <a:t>Eligibility for estate parking permit</a:t>
            </a:r>
            <a:endParaRPr lang="en-GB" sz="2800" i="0" u="none" strike="noStrike" kern="1200" baseline="0" dirty="0">
              <a:solidFill>
                <a:schemeClr val="tx1">
                  <a:lumMod val="75000"/>
                  <a:lumOff val="25000"/>
                </a:schemeClr>
              </a:solidFill>
            </a:endParaRPr>
          </a:p>
          <a:p>
            <a:pPr marL="514350" indent="-514350">
              <a:buSzPts val="4400"/>
              <a:buFont typeface="+mj-lt"/>
              <a:buAutoNum type="arabicPeriod"/>
            </a:pPr>
            <a:r>
              <a:rPr lang="en-GB" sz="2800" dirty="0">
                <a:solidFill>
                  <a:schemeClr val="tx1">
                    <a:lumMod val="75000"/>
                    <a:lumOff val="25000"/>
                  </a:schemeClr>
                </a:solidFill>
                <a:hlinkClick r:id="rId4" action="ppaction://hlinksldjump">
                  <a:extLst>
                    <a:ext uri="{A12FA001-AC4F-418D-AE19-62706E023703}">
                      <ahyp:hlinkClr xmlns:ahyp="http://schemas.microsoft.com/office/drawing/2018/hyperlinkcolor" val="tx"/>
                    </a:ext>
                  </a:extLst>
                </a:hlinkClick>
              </a:rPr>
              <a:t>Councils who implement free estate parking permits</a:t>
            </a:r>
            <a:endParaRPr lang="en-GB" sz="2800" i="0" u="none" strike="noStrike" kern="1200" baseline="0" dirty="0">
              <a:solidFill>
                <a:schemeClr val="tx1">
                  <a:lumMod val="75000"/>
                  <a:lumOff val="25000"/>
                </a:schemeClr>
              </a:solidFill>
            </a:endParaRPr>
          </a:p>
          <a:p>
            <a:pPr marL="514350" indent="-514350" rtl="0">
              <a:buSzPts val="4400"/>
              <a:buFont typeface="+mj-lt"/>
              <a:buAutoNum type="arabicPeriod"/>
            </a:pPr>
            <a:r>
              <a:rPr lang="en-GB" sz="2800" i="0" u="none" strike="noStrike" kern="1200" baseline="0" dirty="0">
                <a:solidFill>
                  <a:schemeClr val="tx1">
                    <a:lumMod val="75000"/>
                    <a:lumOff val="25000"/>
                  </a:schemeClr>
                </a:solidFill>
              </a:rPr>
              <a:t> </a:t>
            </a:r>
            <a:r>
              <a:rPr lang="en-GB" sz="2800" dirty="0">
                <a:solidFill>
                  <a:schemeClr val="tx1">
                    <a:lumMod val="75000"/>
                    <a:lumOff val="25000"/>
                  </a:schemeClr>
                </a:solidFill>
                <a:hlinkClick r:id="rId5" action="ppaction://hlinksldjump">
                  <a:extLst>
                    <a:ext uri="{A12FA001-AC4F-418D-AE19-62706E023703}">
                      <ahyp:hlinkClr xmlns:ahyp="http://schemas.microsoft.com/office/drawing/2018/hyperlinkcolor" val="tx"/>
                    </a:ext>
                  </a:extLst>
                </a:hlinkClick>
              </a:rPr>
              <a:t>Key Arguments for Free Estate Parking </a:t>
            </a:r>
            <a:r>
              <a:rPr lang="en-GB" sz="2800" i="0" u="none" strike="noStrike" kern="1200" baseline="0" dirty="0">
                <a:solidFill>
                  <a:schemeClr val="tx1">
                    <a:lumMod val="75000"/>
                    <a:lumOff val="25000"/>
                  </a:schemeClr>
                </a:solidFill>
                <a:hlinkClick r:id="rId5" action="ppaction://hlinksldjump">
                  <a:extLst>
                    <a:ext uri="{A12FA001-AC4F-418D-AE19-62706E023703}">
                      <ahyp:hlinkClr xmlns:ahyp="http://schemas.microsoft.com/office/drawing/2018/hyperlinkcolor" val="tx"/>
                    </a:ext>
                  </a:extLst>
                </a:hlinkClick>
              </a:rPr>
              <a:t>Permits</a:t>
            </a:r>
            <a:endParaRPr lang="en-GB" sz="2800" i="0" u="none" strike="noStrike" kern="1200" baseline="0" dirty="0">
              <a:solidFill>
                <a:schemeClr val="tx1">
                  <a:lumMod val="75000"/>
                  <a:lumOff val="25000"/>
                </a:schemeClr>
              </a:solidFill>
            </a:endParaRPr>
          </a:p>
          <a:p>
            <a:pPr marL="514350" indent="-514350" rtl="0">
              <a:buSzPts val="4400"/>
              <a:buFont typeface="+mj-lt"/>
              <a:buAutoNum type="arabicPeriod"/>
            </a:pPr>
            <a:r>
              <a:rPr lang="en-GB" sz="2800" i="0" u="none" strike="noStrike" kern="1200" baseline="0" dirty="0">
                <a:solidFill>
                  <a:schemeClr val="tx1">
                    <a:lumMod val="75000"/>
                    <a:lumOff val="25000"/>
                  </a:schemeClr>
                </a:solidFill>
                <a:hlinkClick r:id="rId6" action="ppaction://hlinksldjump">
                  <a:extLst>
                    <a:ext uri="{A12FA001-AC4F-418D-AE19-62706E023703}">
                      <ahyp:hlinkClr xmlns:ahyp="http://schemas.microsoft.com/office/drawing/2018/hyperlinkcolor" val="tx"/>
                    </a:ext>
                  </a:extLst>
                </a:hlinkClick>
              </a:rPr>
              <a:t>Quality of Life</a:t>
            </a:r>
            <a:endParaRPr lang="en-GB" sz="2800" i="0" u="none" strike="noStrike" kern="1200" baseline="0" dirty="0">
              <a:solidFill>
                <a:schemeClr val="tx1">
                  <a:lumMod val="75000"/>
                  <a:lumOff val="25000"/>
                </a:schemeClr>
              </a:solidFill>
            </a:endParaRPr>
          </a:p>
          <a:p>
            <a:pPr marL="514350" indent="-514350" rtl="0">
              <a:buSzPts val="4400"/>
              <a:buFont typeface="+mj-lt"/>
              <a:buAutoNum type="arabicPeriod"/>
            </a:pPr>
            <a:r>
              <a:rPr lang="en-GB" sz="2800" dirty="0">
                <a:solidFill>
                  <a:schemeClr val="tx1">
                    <a:lumMod val="75000"/>
                    <a:lumOff val="25000"/>
                  </a:schemeClr>
                </a:solidFill>
                <a:hlinkClick r:id="rId7" action="ppaction://hlinksldjump">
                  <a:extLst>
                    <a:ext uri="{A12FA001-AC4F-418D-AE19-62706E023703}">
                      <ahyp:hlinkClr xmlns:ahyp="http://schemas.microsoft.com/office/drawing/2018/hyperlinkcolor" val="tx"/>
                    </a:ext>
                  </a:extLst>
                </a:hlinkClick>
              </a:rPr>
              <a:t>Attractiveness</a:t>
            </a:r>
            <a:r>
              <a:rPr lang="en-GB" sz="2800" i="0" u="none" strike="noStrike" kern="1200" baseline="0" dirty="0">
                <a:solidFill>
                  <a:srgbClr val="F04E28"/>
                </a:solidFill>
                <a:hlinkClick r:id="rId7" action="ppaction://hlinksldjump">
                  <a:extLst>
                    <a:ext uri="{A12FA001-AC4F-418D-AE19-62706E023703}">
                      <ahyp:hlinkClr xmlns:ahyp="http://schemas.microsoft.com/office/drawing/2018/hyperlinkcolor" val="tx"/>
                    </a:ext>
                  </a:extLst>
                </a:hlinkClick>
              </a:rPr>
              <a:t> </a:t>
            </a:r>
            <a:r>
              <a:rPr lang="en-GB" sz="2800" i="0" u="none" strike="noStrike" kern="1200" baseline="0" dirty="0">
                <a:solidFill>
                  <a:schemeClr val="tx1">
                    <a:lumMod val="75000"/>
                    <a:lumOff val="25000"/>
                  </a:schemeClr>
                </a:solidFill>
                <a:hlinkClick r:id="rId7" action="ppaction://hlinksldjump">
                  <a:extLst>
                    <a:ext uri="{A12FA001-AC4F-418D-AE19-62706E023703}">
                      <ahyp:hlinkClr xmlns:ahyp="http://schemas.microsoft.com/office/drawing/2018/hyperlinkcolor" val="tx"/>
                    </a:ext>
                  </a:extLst>
                </a:hlinkClick>
              </a:rPr>
              <a:t>of the Estate</a:t>
            </a:r>
            <a:endParaRPr lang="en-GB" sz="2800" i="0" u="none" strike="noStrike" kern="1200" baseline="0" dirty="0">
              <a:solidFill>
                <a:schemeClr val="tx1">
                  <a:lumMod val="75000"/>
                  <a:lumOff val="25000"/>
                </a:schemeClr>
              </a:solidFill>
            </a:endParaRPr>
          </a:p>
          <a:p>
            <a:pPr marL="514350" indent="-514350" rtl="0">
              <a:buSzPts val="4400"/>
              <a:buFont typeface="+mj-lt"/>
              <a:buAutoNum type="arabicPeriod"/>
            </a:pPr>
            <a:r>
              <a:rPr lang="en-GB" sz="2800" i="0" u="none" strike="noStrike" kern="1200" baseline="0" dirty="0">
                <a:solidFill>
                  <a:schemeClr val="tx1">
                    <a:lumMod val="75000"/>
                    <a:lumOff val="25000"/>
                  </a:schemeClr>
                </a:solidFill>
                <a:hlinkClick r:id="rId8" action="ppaction://hlinksldjump">
                  <a:extLst>
                    <a:ext uri="{A12FA001-AC4F-418D-AE19-62706E023703}">
                      <ahyp:hlinkClr xmlns:ahyp="http://schemas.microsoft.com/office/drawing/2018/hyperlinkcolor" val="tx"/>
                    </a:ext>
                  </a:extLst>
                </a:hlinkClick>
              </a:rPr>
              <a:t>Fairness and Equity</a:t>
            </a:r>
            <a:endParaRPr lang="en-GB" sz="2800" i="0" u="none" strike="noStrike" kern="1200" baseline="0" dirty="0">
              <a:solidFill>
                <a:schemeClr val="tx1">
                  <a:lumMod val="75000"/>
                  <a:lumOff val="25000"/>
                </a:schemeClr>
              </a:solidFill>
            </a:endParaRPr>
          </a:p>
          <a:p>
            <a:pPr marL="514350" indent="-514350" rtl="0">
              <a:buSzPts val="4400"/>
              <a:buFont typeface="+mj-lt"/>
              <a:buAutoNum type="arabicPeriod"/>
            </a:pPr>
            <a:r>
              <a:rPr lang="en-GB" sz="2800" i="0" u="none" strike="noStrike" kern="1200" baseline="0" dirty="0">
                <a:solidFill>
                  <a:schemeClr val="tx1">
                    <a:lumMod val="75000"/>
                    <a:lumOff val="25000"/>
                  </a:schemeClr>
                </a:solidFill>
                <a:hlinkClick r:id="rId9" action="ppaction://hlinksldjump">
                  <a:extLst>
                    <a:ext uri="{A12FA001-AC4F-418D-AE19-62706E023703}">
                      <ahyp:hlinkClr xmlns:ahyp="http://schemas.microsoft.com/office/drawing/2018/hyperlinkcolor" val="tx"/>
                    </a:ext>
                  </a:extLst>
                </a:hlinkClick>
              </a:rPr>
              <a:t>A log of our steps and our next move </a:t>
            </a:r>
            <a:endParaRPr lang="en-GB" sz="2800" i="0" u="none" strike="noStrike" kern="1200" baseline="0" dirty="0">
              <a:solidFill>
                <a:schemeClr val="tx1">
                  <a:lumMod val="75000"/>
                  <a:lumOff val="25000"/>
                </a:schemeClr>
              </a:solidFill>
            </a:endParaRPr>
          </a:p>
          <a:p>
            <a:pPr rtl="0"/>
            <a:endParaRPr lang="en-GB" sz="1800" b="0" i="0" u="none" strike="noStrike" kern="1200" baseline="0" dirty="0">
              <a:solidFill>
                <a:srgbClr val="000000"/>
              </a:solidFill>
              <a:latin typeface="Elephant" panose="02020904090505020303" pitchFamily="18" charset="0"/>
            </a:endParaRPr>
          </a:p>
        </p:txBody>
      </p:sp>
    </p:spTree>
    <p:extLst>
      <p:ext uri="{BB962C8B-B14F-4D97-AF65-F5344CB8AC3E}">
        <p14:creationId xmlns:p14="http://schemas.microsoft.com/office/powerpoint/2010/main" val="1583633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356EA-63A1-6DDE-8164-04558475559A}"/>
              </a:ext>
            </a:extLst>
          </p:cNvPr>
          <p:cNvSpPr>
            <a:spLocks noGrp="1"/>
          </p:cNvSpPr>
          <p:nvPr>
            <p:ph type="title"/>
          </p:nvPr>
        </p:nvSpPr>
        <p:spPr/>
        <p:txBody>
          <a:bodyPr/>
          <a:lstStyle/>
          <a:p>
            <a:pPr marL="571500" indent="-571500">
              <a:buFont typeface="Arial" panose="020B0604020202020204" pitchFamily="34" charset="0"/>
              <a:buChar char="•"/>
            </a:pPr>
            <a:r>
              <a:rPr lang="en-GB" dirty="0"/>
              <a:t>Introduction</a:t>
            </a:r>
          </a:p>
        </p:txBody>
      </p:sp>
      <p:sp>
        <p:nvSpPr>
          <p:cNvPr id="3" name="Content Placeholder 2">
            <a:extLst>
              <a:ext uri="{FF2B5EF4-FFF2-40B4-BE49-F238E27FC236}">
                <a16:creationId xmlns:a16="http://schemas.microsoft.com/office/drawing/2014/main" id="{9DA4FEF2-472B-7D46-FBC9-A584694A6C83}"/>
              </a:ext>
            </a:extLst>
          </p:cNvPr>
          <p:cNvSpPr>
            <a:spLocks noGrp="1"/>
          </p:cNvSpPr>
          <p:nvPr>
            <p:ph idx="1"/>
          </p:nvPr>
        </p:nvSpPr>
        <p:spPr/>
        <p:txBody>
          <a:bodyPr>
            <a:normAutofit/>
          </a:bodyPr>
          <a:lstStyle/>
          <a:p>
            <a:pPr>
              <a:lnSpc>
                <a:spcPct val="115000"/>
              </a:lnSpc>
              <a:spcAft>
                <a:spcPts val="800"/>
              </a:spcAft>
            </a:pPr>
            <a:r>
              <a:rPr lang="en-GB" dirty="0"/>
              <a:t>Grahame Park Estate originally had ample parking spaces where one private car could park on any bay throughout the estate. Regeneration put pressure on spaces for residents and this was the premise of how CPZs were introduced in Grahame Park. </a:t>
            </a:r>
          </a:p>
          <a:p>
            <a:pPr>
              <a:lnSpc>
                <a:spcPct val="115000"/>
              </a:lnSpc>
              <a:spcAft>
                <a:spcPts val="800"/>
              </a:spcAft>
            </a:pPr>
            <a:r>
              <a:rPr lang="en-GB" dirty="0"/>
              <a:t>Normal CPZs are required for the following:- Enforcement, Maintenance &amp; Design and implementation. Given that Barnet Homes retained maintenance responsibilities which were never made clear at the time of CPZ implementation, we believe that Barnet Council should match majority London Boroughs on providing estate parking permits on Grahame Park. </a:t>
            </a:r>
          </a:p>
          <a:p>
            <a:pPr>
              <a:lnSpc>
                <a:spcPct val="115000"/>
              </a:lnSpc>
              <a:spcAft>
                <a:spcPts val="800"/>
              </a:spcAft>
            </a:pPr>
            <a:endParaRPr lang="en-GB" dirty="0"/>
          </a:p>
          <a:p>
            <a:pPr>
              <a:lnSpc>
                <a:spcPct val="115000"/>
              </a:lnSpc>
              <a:spcAft>
                <a:spcPts val="800"/>
              </a:spcAft>
            </a:pPr>
            <a:endParaRPr lang="en-GB" dirty="0"/>
          </a:p>
          <a:p>
            <a:pPr>
              <a:lnSpc>
                <a:spcPct val="115000"/>
              </a:lnSpc>
              <a:spcAft>
                <a:spcPts val="800"/>
              </a:spcAft>
            </a:pPr>
            <a:endParaRPr lang="en-GB" dirty="0"/>
          </a:p>
          <a:p>
            <a:endParaRPr lang="en-GB" dirty="0"/>
          </a:p>
        </p:txBody>
      </p:sp>
    </p:spTree>
    <p:extLst>
      <p:ext uri="{BB962C8B-B14F-4D97-AF65-F5344CB8AC3E}">
        <p14:creationId xmlns:p14="http://schemas.microsoft.com/office/powerpoint/2010/main" val="3514386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27FD0-D61B-A98C-0D84-FC40A780B8F5}"/>
              </a:ext>
            </a:extLst>
          </p:cNvPr>
          <p:cNvSpPr>
            <a:spLocks noGrp="1"/>
          </p:cNvSpPr>
          <p:nvPr>
            <p:ph type="title"/>
          </p:nvPr>
        </p:nvSpPr>
        <p:spPr/>
        <p:txBody>
          <a:bodyPr/>
          <a:lstStyle/>
          <a:p>
            <a:pPr marL="742950" indent="-742950">
              <a:buFont typeface="Arial" panose="020B0604020202020204" pitchFamily="34" charset="0"/>
              <a:buChar char="•"/>
            </a:pPr>
            <a:r>
              <a:rPr lang="en-GB" dirty="0"/>
              <a:t>Eligibility for estate parking permit</a:t>
            </a:r>
          </a:p>
        </p:txBody>
      </p:sp>
      <p:sp>
        <p:nvSpPr>
          <p:cNvPr id="3" name="Content Placeholder 2">
            <a:extLst>
              <a:ext uri="{FF2B5EF4-FFF2-40B4-BE49-F238E27FC236}">
                <a16:creationId xmlns:a16="http://schemas.microsoft.com/office/drawing/2014/main" id="{B315BAB7-D25E-537D-BAEC-FCC5BE535C31}"/>
              </a:ext>
            </a:extLst>
          </p:cNvPr>
          <p:cNvSpPr>
            <a:spLocks noGrp="1"/>
          </p:cNvSpPr>
          <p:nvPr>
            <p:ph idx="1"/>
          </p:nvPr>
        </p:nvSpPr>
        <p:spPr/>
        <p:txBody>
          <a:bodyPr>
            <a:normAutofit fontScale="92500" lnSpcReduction="20000"/>
          </a:bodyPr>
          <a:lstStyle/>
          <a:p>
            <a:r>
              <a:rPr lang="en-GB" dirty="0"/>
              <a:t>At our recent AGM, residents unanimously agreed that estate parking for those who live inside the estate should get access to parking and this should be derived from the example Little Strand has provided as a Cul De Sac that is now recognised as an estate. Road. Many roads on Grahame Park are like this. They only serve the residents that live there. </a:t>
            </a:r>
          </a:p>
          <a:p>
            <a:endParaRPr lang="en-GB" dirty="0"/>
          </a:p>
          <a:p>
            <a:r>
              <a:rPr lang="en-GB" dirty="0"/>
              <a:t>We are inspired by several councils who have already instigated this measure to their residents. </a:t>
            </a:r>
            <a:br>
              <a:rPr lang="en-GB" dirty="0"/>
            </a:br>
            <a:br>
              <a:rPr lang="en-GB" dirty="0"/>
            </a:br>
            <a:br>
              <a:rPr lang="en-GB" dirty="0"/>
            </a:br>
            <a:r>
              <a:rPr lang="en-GB" dirty="0"/>
              <a:t>.  </a:t>
            </a:r>
          </a:p>
        </p:txBody>
      </p:sp>
    </p:spTree>
    <p:extLst>
      <p:ext uri="{BB962C8B-B14F-4D97-AF65-F5344CB8AC3E}">
        <p14:creationId xmlns:p14="http://schemas.microsoft.com/office/powerpoint/2010/main" val="855202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51F59-5BBD-BA80-33D2-9183ED6393FA}"/>
              </a:ext>
            </a:extLst>
          </p:cNvPr>
          <p:cNvSpPr>
            <a:spLocks noGrp="1"/>
          </p:cNvSpPr>
          <p:nvPr>
            <p:ph type="title"/>
          </p:nvPr>
        </p:nvSpPr>
        <p:spPr/>
        <p:txBody>
          <a:bodyPr/>
          <a:lstStyle/>
          <a:p>
            <a:r>
              <a:rPr lang="en-GB" dirty="0"/>
              <a:t>Councils who implement free estate parking permits</a:t>
            </a:r>
          </a:p>
        </p:txBody>
      </p:sp>
      <p:sp>
        <p:nvSpPr>
          <p:cNvPr id="3" name="Content Placeholder 2">
            <a:extLst>
              <a:ext uri="{FF2B5EF4-FFF2-40B4-BE49-F238E27FC236}">
                <a16:creationId xmlns:a16="http://schemas.microsoft.com/office/drawing/2014/main" id="{35081DE2-31C7-E87E-E0B2-B9C372E965FD}"/>
              </a:ext>
            </a:extLst>
          </p:cNvPr>
          <p:cNvSpPr>
            <a:spLocks noGrp="1"/>
          </p:cNvSpPr>
          <p:nvPr>
            <p:ph idx="1"/>
          </p:nvPr>
        </p:nvSpPr>
        <p:spPr/>
        <p:txBody>
          <a:bodyPr>
            <a:normAutofit/>
          </a:bodyPr>
          <a:lstStyle/>
          <a:p>
            <a:r>
              <a:rPr lang="en-GB" dirty="0"/>
              <a:t>Wandsworth council :- </a:t>
            </a:r>
            <a:r>
              <a:rPr lang="en-GB" dirty="0">
                <a:hlinkClick r:id="rId2"/>
              </a:rPr>
              <a:t>https://www.wandsworth.gov.uk/parking/parking-permits/estates-parking/apply-for-an-estates-visitor-permit/</a:t>
            </a:r>
            <a:r>
              <a:rPr lang="en-GB" dirty="0"/>
              <a:t> They provide the first estate permit free if you are a tenant, leaseholder or freeholder.</a:t>
            </a:r>
          </a:p>
          <a:p>
            <a:r>
              <a:rPr lang="en-GB" dirty="0"/>
              <a:t>Haringey :- </a:t>
            </a:r>
            <a:r>
              <a:rPr lang="en-GB" dirty="0">
                <a:hlinkClick r:id="rId3"/>
              </a:rPr>
              <a:t>https://new.haringey.gov.uk/housing/council-tenants/estate-parking-and-garages/parking-housing-estates</a:t>
            </a:r>
            <a:r>
              <a:rPr lang="en-GB" dirty="0"/>
              <a:t> Your first estate parking permit is free . </a:t>
            </a:r>
          </a:p>
          <a:p>
            <a:r>
              <a:rPr lang="en-GB" dirty="0"/>
              <a:t>Southwark council :- </a:t>
            </a:r>
            <a:r>
              <a:rPr lang="en-GB" dirty="0">
                <a:hlinkClick r:id="rId4"/>
              </a:rPr>
              <a:t>https://www.southwark.gov.uk/parking-streets-and-transport/parking-permits/estate-permits</a:t>
            </a:r>
            <a:r>
              <a:rPr lang="en-GB" dirty="0"/>
              <a:t> Your first estate parking permit is free . A second costs £92.</a:t>
            </a:r>
          </a:p>
        </p:txBody>
      </p:sp>
    </p:spTree>
    <p:extLst>
      <p:ext uri="{BB962C8B-B14F-4D97-AF65-F5344CB8AC3E}">
        <p14:creationId xmlns:p14="http://schemas.microsoft.com/office/powerpoint/2010/main" val="1636598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EE4C0-04DC-1E6E-4AFF-72E1DBB923BD}"/>
              </a:ext>
            </a:extLst>
          </p:cNvPr>
          <p:cNvSpPr>
            <a:spLocks noGrp="1"/>
          </p:cNvSpPr>
          <p:nvPr>
            <p:ph type="title"/>
          </p:nvPr>
        </p:nvSpPr>
        <p:spPr/>
        <p:txBody>
          <a:bodyPr>
            <a:normAutofit fontScale="90000"/>
          </a:bodyPr>
          <a:lstStyle/>
          <a:p>
            <a:pPr marL="571500" indent="-571500">
              <a:buFont typeface="Arial" panose="020B0604020202020204" pitchFamily="34" charset="0"/>
              <a:buChar char="•"/>
            </a:pPr>
            <a:r>
              <a:rPr lang="en-GB" dirty="0"/>
              <a:t> Key Arguments for Free Estate Parking Permits</a:t>
            </a:r>
            <a:br>
              <a:rPr lang="en-GB" dirty="0"/>
            </a:br>
            <a:endParaRPr lang="en-GB" dirty="0"/>
          </a:p>
        </p:txBody>
      </p:sp>
      <p:sp>
        <p:nvSpPr>
          <p:cNvPr id="3" name="Content Placeholder 2">
            <a:extLst>
              <a:ext uri="{FF2B5EF4-FFF2-40B4-BE49-F238E27FC236}">
                <a16:creationId xmlns:a16="http://schemas.microsoft.com/office/drawing/2014/main" id="{BC10398F-96A6-A8C4-C0D8-11A7E747C136}"/>
              </a:ext>
            </a:extLst>
          </p:cNvPr>
          <p:cNvSpPr>
            <a:spLocks noGrp="1"/>
          </p:cNvSpPr>
          <p:nvPr>
            <p:ph idx="1"/>
          </p:nvPr>
        </p:nvSpPr>
        <p:spPr/>
        <p:txBody>
          <a:bodyPr/>
          <a:lstStyle/>
          <a:p>
            <a:r>
              <a:rPr lang="en-GB" dirty="0"/>
              <a:t>Rent &amp; Service Charge Contributions into Housing revenue account:</a:t>
            </a:r>
          </a:p>
          <a:p>
            <a:r>
              <a:rPr lang="en-GB" dirty="0"/>
              <a:t>Residents already pay estate charges and rent to maintain the estate, including </a:t>
            </a:r>
            <a:r>
              <a:rPr lang="en-GB" dirty="0" err="1"/>
              <a:t>roads,parking</a:t>
            </a:r>
            <a:r>
              <a:rPr lang="en-GB" dirty="0"/>
              <a:t> bays lighting, and green spaces.</a:t>
            </a:r>
          </a:p>
          <a:p>
            <a:r>
              <a:rPr lang="en-GB" dirty="0"/>
              <a:t>Free parking for one car was considered a reasonable benefit for many councils given that their residents contributing to these costs </a:t>
            </a:r>
          </a:p>
          <a:p>
            <a:r>
              <a:rPr lang="en-GB" dirty="0"/>
              <a:t>Free parking was the norm and adopting the roads was implemented to introduce CPZs not for the wider public interest</a:t>
            </a:r>
          </a:p>
          <a:p>
            <a:endParaRPr lang="en-GB" dirty="0"/>
          </a:p>
        </p:txBody>
      </p:sp>
    </p:spTree>
    <p:extLst>
      <p:ext uri="{BB962C8B-B14F-4D97-AF65-F5344CB8AC3E}">
        <p14:creationId xmlns:p14="http://schemas.microsoft.com/office/powerpoint/2010/main" val="1872903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9598-33CF-2EC4-3633-79CD5EC0C732}"/>
              </a:ext>
            </a:extLst>
          </p:cNvPr>
          <p:cNvSpPr>
            <a:spLocks noGrp="1"/>
          </p:cNvSpPr>
          <p:nvPr>
            <p:ph type="title"/>
          </p:nvPr>
        </p:nvSpPr>
        <p:spPr/>
        <p:txBody>
          <a:bodyPr/>
          <a:lstStyle/>
          <a:p>
            <a:pPr marL="742950" indent="-742950">
              <a:buFont typeface="Arial" panose="020B0604020202020204" pitchFamily="34" charset="0"/>
              <a:buChar char="•"/>
            </a:pPr>
            <a:r>
              <a:rPr lang="en-GB" dirty="0"/>
              <a:t>Quality of Life</a:t>
            </a:r>
          </a:p>
        </p:txBody>
      </p:sp>
      <p:sp>
        <p:nvSpPr>
          <p:cNvPr id="3" name="Content Placeholder 2">
            <a:extLst>
              <a:ext uri="{FF2B5EF4-FFF2-40B4-BE49-F238E27FC236}">
                <a16:creationId xmlns:a16="http://schemas.microsoft.com/office/drawing/2014/main" id="{E1AFF241-23E2-9F9C-B47C-FA4793086A7F}"/>
              </a:ext>
            </a:extLst>
          </p:cNvPr>
          <p:cNvSpPr>
            <a:spLocks noGrp="1"/>
          </p:cNvSpPr>
          <p:nvPr>
            <p:ph idx="1"/>
          </p:nvPr>
        </p:nvSpPr>
        <p:spPr/>
        <p:txBody>
          <a:bodyPr/>
          <a:lstStyle/>
          <a:p>
            <a:r>
              <a:rPr lang="en-GB" dirty="0"/>
              <a:t>We emphasize how free parking can improve the quality of life for residents by reducing stress and inconvenience of increasing cost and better investment regards service charges for general estate maintenance.</a:t>
            </a:r>
          </a:p>
          <a:p>
            <a:r>
              <a:rPr lang="en-GB" dirty="0"/>
              <a:t>We Highlight potential benefits like increased safety, reduced traffic congestion, and a more pleasant living environment.</a:t>
            </a:r>
          </a:p>
          <a:p>
            <a:r>
              <a:rPr lang="en-GB" dirty="0"/>
              <a:t>We mention here as a small but important note </a:t>
            </a:r>
            <a:r>
              <a:rPr lang="en-GB" i="1" dirty="0"/>
              <a:t>double yellow lines on what should be a past this point minimal signage road reduces quality of life</a:t>
            </a:r>
          </a:p>
        </p:txBody>
      </p:sp>
    </p:spTree>
    <p:extLst>
      <p:ext uri="{BB962C8B-B14F-4D97-AF65-F5344CB8AC3E}">
        <p14:creationId xmlns:p14="http://schemas.microsoft.com/office/powerpoint/2010/main" val="2523401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AC2B3-4895-EEEF-0230-EF6004E08DFE}"/>
              </a:ext>
            </a:extLst>
          </p:cNvPr>
          <p:cNvSpPr>
            <a:spLocks noGrp="1"/>
          </p:cNvSpPr>
          <p:nvPr>
            <p:ph type="title"/>
          </p:nvPr>
        </p:nvSpPr>
        <p:spPr/>
        <p:txBody>
          <a:bodyPr/>
          <a:lstStyle/>
          <a:p>
            <a:pPr marL="571500" indent="-571500">
              <a:buFont typeface="Arial" panose="020B0604020202020204" pitchFamily="34" charset="0"/>
              <a:buChar char="•"/>
            </a:pPr>
            <a:r>
              <a:rPr lang="en-GB" dirty="0"/>
              <a:t>Attractiveness of the Estate</a:t>
            </a:r>
          </a:p>
        </p:txBody>
      </p:sp>
      <p:sp>
        <p:nvSpPr>
          <p:cNvPr id="3" name="Content Placeholder 2">
            <a:extLst>
              <a:ext uri="{FF2B5EF4-FFF2-40B4-BE49-F238E27FC236}">
                <a16:creationId xmlns:a16="http://schemas.microsoft.com/office/drawing/2014/main" id="{6EA6B075-469D-634F-F749-50F34D64F687}"/>
              </a:ext>
            </a:extLst>
          </p:cNvPr>
          <p:cNvSpPr>
            <a:spLocks noGrp="1"/>
          </p:cNvSpPr>
          <p:nvPr>
            <p:ph idx="1"/>
          </p:nvPr>
        </p:nvSpPr>
        <p:spPr/>
        <p:txBody>
          <a:bodyPr/>
          <a:lstStyle/>
          <a:p>
            <a:r>
              <a:rPr lang="en-GB" dirty="0"/>
              <a:t>Free parking can make the estate more attractive to potential buyers and tenants, which can positively impact property values.</a:t>
            </a:r>
          </a:p>
        </p:txBody>
      </p:sp>
    </p:spTree>
    <p:extLst>
      <p:ext uri="{BB962C8B-B14F-4D97-AF65-F5344CB8AC3E}">
        <p14:creationId xmlns:p14="http://schemas.microsoft.com/office/powerpoint/2010/main" val="116461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090DB-C496-DA96-2DBE-DA41BB9F60FB}"/>
              </a:ext>
            </a:extLst>
          </p:cNvPr>
          <p:cNvSpPr>
            <a:spLocks noGrp="1"/>
          </p:cNvSpPr>
          <p:nvPr>
            <p:ph type="title"/>
          </p:nvPr>
        </p:nvSpPr>
        <p:spPr/>
        <p:txBody>
          <a:bodyPr/>
          <a:lstStyle/>
          <a:p>
            <a:pPr marL="571500" indent="-571500">
              <a:buFont typeface="Arial" panose="020B0604020202020204" pitchFamily="34" charset="0"/>
              <a:buChar char="•"/>
            </a:pPr>
            <a:r>
              <a:rPr lang="en-GB" dirty="0"/>
              <a:t>Fairness and Equity</a:t>
            </a:r>
          </a:p>
        </p:txBody>
      </p:sp>
      <p:sp>
        <p:nvSpPr>
          <p:cNvPr id="3" name="Content Placeholder 2">
            <a:extLst>
              <a:ext uri="{FF2B5EF4-FFF2-40B4-BE49-F238E27FC236}">
                <a16:creationId xmlns:a16="http://schemas.microsoft.com/office/drawing/2014/main" id="{193639AF-6429-6598-0194-97B43812CA85}"/>
              </a:ext>
            </a:extLst>
          </p:cNvPr>
          <p:cNvSpPr>
            <a:spLocks noGrp="1"/>
          </p:cNvSpPr>
          <p:nvPr>
            <p:ph idx="1"/>
          </p:nvPr>
        </p:nvSpPr>
        <p:spPr/>
        <p:txBody>
          <a:bodyPr/>
          <a:lstStyle/>
          <a:p>
            <a:r>
              <a:rPr lang="en-GB" dirty="0"/>
              <a:t>We argue that charging for parking on an estate where residents already pay significant service charges is unfair </a:t>
            </a:r>
          </a:p>
          <a:p>
            <a:r>
              <a:rPr lang="en-GB" dirty="0"/>
              <a:t>Emphasize the need for a fair and equitable approach to parking.</a:t>
            </a:r>
          </a:p>
          <a:p>
            <a:r>
              <a:rPr lang="en-GB" dirty="0"/>
              <a:t>We believe The London Borough of Barnet should follow the transparency of other boroughs across London </a:t>
            </a:r>
          </a:p>
        </p:txBody>
      </p:sp>
    </p:spTree>
    <p:extLst>
      <p:ext uri="{BB962C8B-B14F-4D97-AF65-F5344CB8AC3E}">
        <p14:creationId xmlns:p14="http://schemas.microsoft.com/office/powerpoint/2010/main" val="1868061500"/>
      </p:ext>
    </p:extLst>
  </p:cSld>
  <p:clrMapOvr>
    <a:masterClrMapping/>
  </p:clrMapOvr>
</p:sld>
</file>

<file path=ppt/theme/theme1.xml><?xml version="1.0" encoding="utf-8"?>
<a:theme xmlns:a="http://schemas.openxmlformats.org/drawingml/2006/main" name="MimeoVTI">
  <a:themeElements>
    <a:clrScheme name="Mimeo">
      <a:dk1>
        <a:sysClr val="windowText" lastClr="000000"/>
      </a:dk1>
      <a:lt1>
        <a:sysClr val="window" lastClr="FFFFFF"/>
      </a:lt1>
      <a:dk2>
        <a:srgbClr val="011E31"/>
      </a:dk2>
      <a:lt2>
        <a:srgbClr val="FDF3E6"/>
      </a:lt2>
      <a:accent1>
        <a:srgbClr val="005E9E"/>
      </a:accent1>
      <a:accent2>
        <a:srgbClr val="38998D"/>
      </a:accent2>
      <a:accent3>
        <a:srgbClr val="EF8683"/>
      </a:accent3>
      <a:accent4>
        <a:srgbClr val="F04E28"/>
      </a:accent4>
      <a:accent5>
        <a:srgbClr val="DD992C"/>
      </a:accent5>
      <a:accent6>
        <a:srgbClr val="136E65"/>
      </a:accent6>
      <a:hlink>
        <a:srgbClr val="38998D"/>
      </a:hlink>
      <a:folHlink>
        <a:srgbClr val="F04E28"/>
      </a:folHlink>
    </a:clrScheme>
    <a:fontScheme name="Custom 3">
      <a:majorFont>
        <a:latin typeface="Elephant"/>
        <a:ea typeface=""/>
        <a:cs typeface=""/>
      </a:majorFont>
      <a:minorFont>
        <a:latin typeface="Univers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meoVTI" id="{63E3BFD8-7F9C-46D1-A4F3-04054403C108}" vid="{C505C190-EE38-45FD-8294-6454536D04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371</TotalTime>
  <Words>668</Words>
  <Application>Microsoft Office PowerPoint</Application>
  <PresentationFormat>Widescreen</PresentationFormat>
  <Paragraphs>50</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Elephant</vt:lpstr>
      <vt:lpstr>Univers Condensed</vt:lpstr>
      <vt:lpstr>MimeoVTI</vt:lpstr>
      <vt:lpstr>Grahame Park The Strands Resident Association presentation for  Estate Parking Permits</vt:lpstr>
      <vt:lpstr>CONTENTS</vt:lpstr>
      <vt:lpstr>Introduction</vt:lpstr>
      <vt:lpstr>Eligibility for estate parking permit</vt:lpstr>
      <vt:lpstr>Councils who implement free estate parking permits</vt:lpstr>
      <vt:lpstr> Key Arguments for Free Estate Parking Permits </vt:lpstr>
      <vt:lpstr>Quality of Life</vt:lpstr>
      <vt:lpstr>Attractiveness of the Estate</vt:lpstr>
      <vt:lpstr>Fairness and Equity</vt:lpstr>
      <vt:lpstr>A log of our steps and our next move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 Roselie</dc:creator>
  <cp:lastModifiedBy>Joan Roselie</cp:lastModifiedBy>
  <cp:revision>3</cp:revision>
  <dcterms:created xsi:type="dcterms:W3CDTF">2024-11-02T15:03:05Z</dcterms:created>
  <dcterms:modified xsi:type="dcterms:W3CDTF">2024-11-06T19:01:00Z</dcterms:modified>
</cp:coreProperties>
</file>